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57" r:id="rId2"/>
  </p:sldMasterIdLst>
  <p:notesMasterIdLst>
    <p:notesMasterId r:id="rId3"/>
  </p:notesMasterIdLst>
  <p:handoutMasterIdLst>
    <p:handoutMasterId r:id="rId4"/>
  </p:handoutMasterIdLst>
  <p:sldIdLst>
    <p:sldId id="3291" r:id="rId5"/>
  </p:sldIdLst>
  <p:sldSz cx="9144000" cy="6858000" type="screen4x3"/>
  <p:notesSz cx="6802438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204C6B9-4743-406D-857C-CC134153049E}">
          <p14:sldIdLst>
            <p14:sldId id="3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33CC"/>
    <a:srgbClr val="CCFFFF"/>
    <a:srgbClr val="FFFF99"/>
    <a:srgbClr val="FF7C80"/>
    <a:srgbClr val="FFCCCC"/>
    <a:srgbClr val="FFFFCC"/>
    <a:srgbClr val="FF505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rgbClr val="00000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7"/>
    <p:restoredTop sz="93562" autoAdjust="0"/>
  </p:normalViewPr>
  <p:slideViewPr>
    <p:cSldViewPr snapToGrid="0">
      <p:cViewPr varScale="1">
        <p:scale>
          <a:sx n="44" d="100"/>
          <a:sy n="44" d="100"/>
        </p:scale>
        <p:origin x="-1326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5052"/>
    </p:cViewPr>
  </p:sorter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handoutMaster" Target="handoutMasters/handoutMaster1.xml" Id="rId4" /><Relationship Type="http://schemas.openxmlformats.org/officeDocument/2006/relationships/slide" Target="slides/slide1.xml" Id="rId5" /><Relationship Type="http://schemas.openxmlformats.org/officeDocument/2006/relationships/presProps" Target="presProps.xml" Id="rId6" /><Relationship Type="http://schemas.openxmlformats.org/officeDocument/2006/relationships/viewProps" Target="viewProps.xml" Id="rId7" /><Relationship Type="http://schemas.openxmlformats.org/officeDocument/2006/relationships/tableStyles" Target="tableStyles.xml" Id="rId8" /></Relationships>
</file>

<file path=ppt/handoutMasters/_rels/handoutMaster1.xml.rels>&#65279;<?xml version="1.0" encoding="utf-8"?><Relationships xmlns="http://schemas.openxmlformats.org/package/2006/relationships"><Relationship Type="http://schemas.openxmlformats.org/officeDocument/2006/relationships/theme" Target="../theme/theme3.xml" Id="rId1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8311" cy="498727"/>
          </a:xfrm>
          <a:prstGeom prst="rect">
            <a:avLst/>
          </a:prstGeom>
        </p:spPr>
        <p:txBody>
          <a:bodyPr vert="horz" lIns="92153" tIns="46078" rIns="92153" bIns="4607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524" y="0"/>
            <a:ext cx="2948310" cy="498727"/>
          </a:xfrm>
          <a:prstGeom prst="rect">
            <a:avLst/>
          </a:prstGeom>
        </p:spPr>
        <p:txBody>
          <a:bodyPr vert="horz" lIns="92153" tIns="46078" rIns="92153" bIns="46078" rtlCol="0"/>
          <a:lstStyle>
            <a:lvl1pPr algn="r">
              <a:defRPr sz="1200"/>
            </a:lvl1pPr>
          </a:lstStyle>
          <a:p>
            <a:fld id="{68836F05-9A70-4DFB-BB47-55F3490B2E7F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35848"/>
            <a:ext cx="2948311" cy="498727"/>
          </a:xfrm>
          <a:prstGeom prst="rect">
            <a:avLst/>
          </a:prstGeom>
        </p:spPr>
        <p:txBody>
          <a:bodyPr vert="horz" lIns="92153" tIns="46078" rIns="92153" bIns="4607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524" y="9435848"/>
            <a:ext cx="2948310" cy="498727"/>
          </a:xfrm>
          <a:prstGeom prst="rect">
            <a:avLst/>
          </a:prstGeom>
        </p:spPr>
        <p:txBody>
          <a:bodyPr vert="horz" lIns="92153" tIns="46078" rIns="92153" bIns="46078" rtlCol="0" anchor="b"/>
          <a:lstStyle>
            <a:lvl1pPr algn="r">
              <a:defRPr sz="1200"/>
            </a:lvl1pPr>
          </a:lstStyle>
          <a:p>
            <a:fld id="{0FEAB0BD-9D23-41C4-B86F-6DE29723A8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0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7724" cy="498454"/>
          </a:xfrm>
          <a:prstGeom prst="rect">
            <a:avLst/>
          </a:prstGeom>
        </p:spPr>
        <p:txBody>
          <a:bodyPr vert="horz" lIns="92153" tIns="46078" rIns="92153" bIns="4607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3144" y="5"/>
            <a:ext cx="2947724" cy="498454"/>
          </a:xfrm>
          <a:prstGeom prst="rect">
            <a:avLst/>
          </a:prstGeom>
        </p:spPr>
        <p:txBody>
          <a:bodyPr vert="horz" lIns="92153" tIns="46078" rIns="92153" bIns="46078" rtlCol="0"/>
          <a:lstStyle>
            <a:lvl1pPr algn="r">
              <a:defRPr sz="1200"/>
            </a:lvl1pPr>
          </a:lstStyle>
          <a:p>
            <a:fld id="{E37FE1EA-34C7-497C-83F9-C5CD1FDEC41A}" type="datetimeFigureOut">
              <a:rPr kumimoji="1" lang="ja-JP" altLang="en-US" smtClean="0"/>
              <a:pPr/>
              <a:t>2020/2/19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719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8" rIns="92153" bIns="46078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5" y="4781019"/>
            <a:ext cx="5441950" cy="3911739"/>
          </a:xfrm>
          <a:prstGeom prst="rect">
            <a:avLst/>
          </a:prstGeom>
        </p:spPr>
        <p:txBody>
          <a:bodyPr vert="horz" lIns="92153" tIns="46078" rIns="92153" bIns="4607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36123"/>
            <a:ext cx="2947724" cy="498453"/>
          </a:xfrm>
          <a:prstGeom prst="rect">
            <a:avLst/>
          </a:prstGeom>
        </p:spPr>
        <p:txBody>
          <a:bodyPr vert="horz" lIns="92153" tIns="46078" rIns="92153" bIns="4607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3144" y="9436123"/>
            <a:ext cx="2947724" cy="498453"/>
          </a:xfrm>
          <a:prstGeom prst="rect">
            <a:avLst/>
          </a:prstGeom>
        </p:spPr>
        <p:txBody>
          <a:bodyPr vert="horz" lIns="92153" tIns="46078" rIns="92153" bIns="46078" rtlCol="0" anchor="b"/>
          <a:lstStyle>
            <a:lvl1pPr algn="r">
              <a:defRPr sz="1200"/>
            </a:lvl1pPr>
          </a:lstStyle>
          <a:p>
            <a:fld id="{9693A44D-FC19-4E1E-B9B0-7650F90CE4C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82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slide" Target="../slides/slide1.xml" Id="rId1" /><Relationship Type="http://schemas.openxmlformats.org/officeDocument/2006/relationships/notesMaster" Target="../notesMasters/notesMaster1.xml" Id="rId2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71988" cy="3352800"/>
          </a:xfrm>
        </p:spPr>
      </p:sp>
      <p:sp>
        <p:nvSpPr>
          <p:cNvPr id="111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1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3A665-AF3D-4B20-BB03-6A601BE4C38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935380"/>
      </p:ext>
    </p:extLst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85800" y="2130512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7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9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1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3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5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99C1-475B-49C5-8740-24B69E5AB69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86F71DF-08A6-4E45-AE8A-287890DEDBB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4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09F5E-BA69-4F53-8A56-5846C620CA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086F-8D3D-4D5F-84BD-365B960A941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3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5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5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FE6A-3058-4875-92A4-5BE253424B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AF6D-AD96-43F3-A4D6-7E6491DE35D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6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017C9-633C-4E56-B433-6DE6A2010CD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3C7CC-C5C5-424D-A0E2-B7B867E0E9D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22313" y="4406987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1915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382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574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765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09573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148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340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5316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AD60-F1AE-43F1-AB51-D04DBC75275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2036F-8A84-4FB9-9D19-34F272C19267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5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587D7-F4E8-4F79-9C99-99EBDFD18A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20D9-2AFE-45A3-AD71-3F73D60BE07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60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15" indent="0">
              <a:buNone/>
              <a:defRPr sz="1846" b="1"/>
            </a:lvl2pPr>
            <a:lvl3pPr marL="843829" indent="0">
              <a:buNone/>
              <a:defRPr sz="1662" b="1"/>
            </a:lvl3pPr>
            <a:lvl4pPr marL="1265744" indent="0">
              <a:buNone/>
              <a:defRPr sz="1477" b="1"/>
            </a:lvl4pPr>
            <a:lvl5pPr marL="1687658" indent="0">
              <a:buNone/>
              <a:defRPr sz="1477" b="1"/>
            </a:lvl5pPr>
            <a:lvl6pPr marL="2109573" indent="0">
              <a:buNone/>
              <a:defRPr sz="1477" b="1"/>
            </a:lvl6pPr>
            <a:lvl7pPr marL="2531488" indent="0">
              <a:buNone/>
              <a:defRPr sz="1477" b="1"/>
            </a:lvl7pPr>
            <a:lvl8pPr marL="2953402" indent="0">
              <a:buNone/>
              <a:defRPr sz="1477" b="1"/>
            </a:lvl8pPr>
            <a:lvl9pPr marL="3375316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15" indent="0">
              <a:buNone/>
              <a:defRPr sz="1846" b="1"/>
            </a:lvl2pPr>
            <a:lvl3pPr marL="843829" indent="0">
              <a:buNone/>
              <a:defRPr sz="1662" b="1"/>
            </a:lvl3pPr>
            <a:lvl4pPr marL="1265744" indent="0">
              <a:buNone/>
              <a:defRPr sz="1477" b="1"/>
            </a:lvl4pPr>
            <a:lvl5pPr marL="1687658" indent="0">
              <a:buNone/>
              <a:defRPr sz="1477" b="1"/>
            </a:lvl5pPr>
            <a:lvl6pPr marL="2109573" indent="0">
              <a:buNone/>
              <a:defRPr sz="1477" b="1"/>
            </a:lvl6pPr>
            <a:lvl7pPr marL="2531488" indent="0">
              <a:buNone/>
              <a:defRPr sz="1477" b="1"/>
            </a:lvl7pPr>
            <a:lvl8pPr marL="2953402" indent="0">
              <a:buNone/>
              <a:defRPr sz="1477" b="1"/>
            </a:lvl8pPr>
            <a:lvl9pPr marL="3375316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770E-E2EE-47A3-8C93-6A34C5790D5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55993-F6AD-4E65-B15B-6B8662AC42A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0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6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32B0A-3714-4659-9FB4-03026CB6297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64652-BC7A-4E56-A796-D1B9199490E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C7126-AB1F-4707-9023-3364880BF5C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A17C-FF44-42A8-9A48-F5F3354DE7DF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1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10" y="273053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73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1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1915" indent="0">
              <a:buNone/>
              <a:defRPr sz="1108"/>
            </a:lvl2pPr>
            <a:lvl3pPr marL="843829" indent="0">
              <a:buNone/>
              <a:defRPr sz="923"/>
            </a:lvl3pPr>
            <a:lvl4pPr marL="1265744" indent="0">
              <a:buNone/>
              <a:defRPr sz="831"/>
            </a:lvl4pPr>
            <a:lvl5pPr marL="1687658" indent="0">
              <a:buNone/>
              <a:defRPr sz="831"/>
            </a:lvl5pPr>
            <a:lvl6pPr marL="2109573" indent="0">
              <a:buNone/>
              <a:defRPr sz="831"/>
            </a:lvl6pPr>
            <a:lvl7pPr marL="2531488" indent="0">
              <a:buNone/>
              <a:defRPr sz="831"/>
            </a:lvl7pPr>
            <a:lvl8pPr marL="2953402" indent="0">
              <a:buNone/>
              <a:defRPr sz="831"/>
            </a:lvl8pPr>
            <a:lvl9pPr marL="3375316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7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D1D7-739C-4925-A304-4DEF602546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D3335-139C-4A19-8534-0021C357AEEF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1915" indent="0">
              <a:buNone/>
              <a:defRPr sz="2585"/>
            </a:lvl2pPr>
            <a:lvl3pPr marL="843829" indent="0">
              <a:buNone/>
              <a:defRPr sz="2215"/>
            </a:lvl3pPr>
            <a:lvl4pPr marL="1265744" indent="0">
              <a:buNone/>
              <a:defRPr sz="1846"/>
            </a:lvl4pPr>
            <a:lvl5pPr marL="1687658" indent="0">
              <a:buNone/>
              <a:defRPr sz="1846"/>
            </a:lvl5pPr>
            <a:lvl6pPr marL="2109573" indent="0">
              <a:buNone/>
              <a:defRPr sz="1846"/>
            </a:lvl6pPr>
            <a:lvl7pPr marL="2531488" indent="0">
              <a:buNone/>
              <a:defRPr sz="1846"/>
            </a:lvl7pPr>
            <a:lvl8pPr marL="2953402" indent="0">
              <a:buNone/>
              <a:defRPr sz="1846"/>
            </a:lvl8pPr>
            <a:lvl9pPr marL="3375316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1915" indent="0">
              <a:buNone/>
              <a:defRPr sz="1108"/>
            </a:lvl2pPr>
            <a:lvl3pPr marL="843829" indent="0">
              <a:buNone/>
              <a:defRPr sz="923"/>
            </a:lvl3pPr>
            <a:lvl4pPr marL="1265744" indent="0">
              <a:buNone/>
              <a:defRPr sz="831"/>
            </a:lvl4pPr>
            <a:lvl5pPr marL="1687658" indent="0">
              <a:buNone/>
              <a:defRPr sz="831"/>
            </a:lvl5pPr>
            <a:lvl6pPr marL="2109573" indent="0">
              <a:buNone/>
              <a:defRPr sz="831"/>
            </a:lvl6pPr>
            <a:lvl7pPr marL="2531488" indent="0">
              <a:buNone/>
              <a:defRPr sz="831"/>
            </a:lvl7pPr>
            <a:lvl8pPr marL="2953402" indent="0">
              <a:buNone/>
              <a:defRPr sz="831"/>
            </a:lvl8pPr>
            <a:lvl9pPr marL="3375316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7A011-4B4E-43A9-AFE0-93E02955266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A85F-90D3-485B-951B-FFF9534CAE6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203553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1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7" rIns="91413" bIns="457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7" rIns="91413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l" defTabSz="843829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202550-7C77-4071-9245-DCBDF3ED802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2020/2/19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ctr" defTabSz="843829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90"/>
            <a:ext cx="2133600" cy="365125"/>
          </a:xfrm>
          <a:prstGeom prst="rect">
            <a:avLst/>
          </a:prstGeom>
        </p:spPr>
        <p:txBody>
          <a:bodyPr vert="horz" lIns="91413" tIns="45707" rIns="91413" bIns="45707" rtlCol="0" anchor="ctr"/>
          <a:lstStyle>
            <a:lvl1pPr algn="r" defTabSz="843829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FBE791-4A68-4971-B757-81C682E172D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0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58" r:id="rId1"/>
    <p:sldLayoutId id="2147484959" r:id="rId2"/>
    <p:sldLayoutId id="2147484960" r:id="rId3"/>
    <p:sldLayoutId id="2147484961" r:id="rId4"/>
    <p:sldLayoutId id="2147484962" r:id="rId5"/>
    <p:sldLayoutId id="2147484963" r:id="rId6"/>
    <p:sldLayoutId id="2147484964" r:id="rId7"/>
    <p:sldLayoutId id="2147484965" r:id="rId8"/>
    <p:sldLayoutId id="2147484966" r:id="rId9"/>
    <p:sldLayoutId id="2147484967" r:id="rId10"/>
    <p:sldLayoutId id="2147484968" r:id="rId11"/>
  </p:sldLayoutIdLst>
  <p:hf hdr="0" ftr="0" dt="0"/>
  <p:txStyles>
    <p:titleStyle>
      <a:lvl1pPr algn="ctr" defTabSz="842618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42618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842618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842618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842618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2041" algn="ctr" defTabSz="842618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4083" algn="ctr" defTabSz="842618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6124" algn="ctr" defTabSz="842618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8165" algn="ctr" defTabSz="842618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5066" indent="-315066" algn="l" defTabSz="84261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4352" indent="-262311" algn="l" defTabSz="84261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8" indent="-209556" algn="l" defTabSz="84261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5680" indent="-209556" algn="l" defTabSz="84261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7721" indent="-209556" algn="l" defTabSz="84261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0529" indent="-210958" algn="l" defTabSz="843829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2444" indent="-210958" algn="l" defTabSz="843829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4359" indent="-210958" algn="l" defTabSz="843829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6274" indent="-210958" algn="l" defTabSz="843829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829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15" algn="l" defTabSz="843829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829" algn="l" defTabSz="843829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744" algn="l" defTabSz="843829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658" algn="l" defTabSz="843829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573" algn="l" defTabSz="843829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488" algn="l" defTabSz="843829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402" algn="l" defTabSz="843829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316" algn="l" defTabSz="843829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notesSlide" Target="../notesSlides/notesSlide1.xml" Id="rId2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6"/>
          <p:cNvSpPr/>
          <p:nvPr/>
        </p:nvSpPr>
        <p:spPr>
          <a:xfrm>
            <a:off x="62165" y="26527"/>
            <a:ext cx="9000000" cy="54000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  <a:tileRect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kumimoji="0" lang="ja-JP" altLang="en-US" sz="2200" b="1" kern="0" dirty="0" smtClean="0">
                <a:solidFill>
                  <a:prstClr val="black"/>
                </a:solidFill>
                <a:ea typeface="ＤＦ特太ゴシック体" pitchFamily="1" charset="-128"/>
              </a:rPr>
              <a:t>具体的対応方針の再検証要請に対する</a:t>
            </a:r>
            <a:r>
              <a:rPr kumimoji="0" lang="ja-JP" altLang="en-US" sz="2200" b="1" kern="0" dirty="0">
                <a:solidFill>
                  <a:prstClr val="black"/>
                </a:solidFill>
                <a:ea typeface="ＤＦ特太ゴシック体" pitchFamily="1" charset="-128"/>
              </a:rPr>
              <a:t>道の対応</a:t>
            </a:r>
            <a:r>
              <a:rPr kumimoji="0" lang="ja-JP" altLang="en-US" sz="2200" b="1" kern="0" dirty="0" smtClean="0">
                <a:solidFill>
                  <a:prstClr val="black"/>
                </a:solidFill>
                <a:ea typeface="ＤＦ特太ゴシック体" pitchFamily="1" charset="-128"/>
              </a:rPr>
              <a:t>方針</a:t>
            </a:r>
            <a:endParaRPr kumimoji="0" lang="en-US" altLang="ja-JP" sz="2200" kern="0" dirty="0">
              <a:solidFill>
                <a:srgbClr val="FF0000"/>
              </a:solidFill>
              <a:ea typeface="ＤＦ特太ゴシック体" pitchFamily="1" charset="-128"/>
            </a:endParaRPr>
          </a:p>
        </p:txBody>
      </p:sp>
      <p:sp>
        <p:nvSpPr>
          <p:cNvPr id="1113" name="正方形/長方形 5"/>
          <p:cNvSpPr/>
          <p:nvPr/>
        </p:nvSpPr>
        <p:spPr>
          <a:xfrm>
            <a:off x="62165" y="647234"/>
            <a:ext cx="9000000" cy="6136121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marR="0" lvl="0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marR="0" lvl="0" indent="-361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基本的な考え方</a:t>
            </a:r>
            <a:endParaRPr kumimoji="0" lang="en-US" altLang="ja-JP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marR="0" lvl="0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marR="0" lvl="0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国における診療実績データの分析結果は、</a:t>
            </a:r>
            <a:r>
              <a:rPr kumimoji="0" lang="ja-JP" altLang="en-US" sz="13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一定の条件下で全国一律に分析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されたものであり、</a:t>
            </a:r>
            <a:r>
              <a:rPr kumimoji="0" lang="ja-JP" altLang="en-US" sz="13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絶対的な分析結果ではない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ものと捉えている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br>
              <a:rPr kumimoji="0" lang="en-US" altLang="ja-JP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kumimoji="0" lang="en-US" altLang="ja-JP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marR="0" lvl="0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marR="0" lvl="0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kumimoji="0" lang="ja-JP" altLang="en-US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道では、地域医療構想の実現に向け、圏域ごとに「重点課題」を設定し、具体的な取組（急性期機能の集約化、病院の再編・統合など）に向けた集中的な議論を進めているところ。</a:t>
            </a:r>
            <a:endParaRPr kumimoji="0" lang="en-US" altLang="ja-JP" sz="13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marR="0" lvl="0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国の分析結果について、</a:t>
            </a:r>
            <a:r>
              <a:rPr kumimoji="0" lang="ja-JP" altLang="en-US" sz="1300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調整会議等において</a:t>
            </a:r>
            <a:r>
              <a:rPr kumimoji="0" lang="ja-JP" altLang="en-US" sz="13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各圏域の診療状況を示す１つの参考資料として共有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しつつ、</a:t>
            </a:r>
            <a:r>
              <a:rPr kumimoji="0" lang="ja-JP" altLang="en-US" sz="13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「再検証対象医療機関」であるかどうか、公立・公的医療機関等であるかどうか、「再検証対象医療機関」を含む圏域であるかどうかにかかわらず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、引き続き、調整会議等において、</a:t>
            </a:r>
            <a:r>
              <a:rPr kumimoji="0" lang="ja-JP" altLang="en-US" sz="13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具体的かつ集中的な議論</a:t>
            </a:r>
            <a:r>
              <a:rPr kumimoji="0" lang="ja-JP" altLang="en-US" sz="1300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を進めることとする</a:t>
            </a:r>
            <a:r>
              <a:rPr kumimoji="0" lang="ja-JP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0" lang="en-US" altLang="ja-JP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marR="0" lvl="0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lvl="0" indent="-361950">
              <a:defRPr/>
            </a:pPr>
            <a:endParaRPr kumimoji="0" lang="en-US" altLang="ja-JP" sz="13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lvl="0" indent="-361950">
              <a:defRPr/>
            </a:pPr>
            <a:r>
              <a:rPr kumimoji="0" lang="ja-JP" altLang="en-US" sz="13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0" lang="ja-JP" altLang="en-US" sz="13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en-US" sz="13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議論の進捗状況の把握</a:t>
            </a:r>
            <a:endParaRPr kumimoji="0" lang="en-US" altLang="ja-JP" sz="13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lvl="0" indent="-185738">
              <a:defRPr/>
            </a:pPr>
            <a:endParaRPr kumimoji="0" lang="en-US" altLang="ja-JP" sz="3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lvl="0" indent="-185738">
              <a:defRPr/>
            </a:pPr>
            <a:r>
              <a:rPr kumimoji="0" lang="ja-JP" altLang="en-US" sz="13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</a:t>
            </a:r>
            <a:r>
              <a:rPr kumimoji="0" lang="ja-JP" altLang="en-US" sz="13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国は、随時、再検証要請に係る議論の状況把握を行う方針。時期・内容等は現時点で示されて</a:t>
            </a:r>
            <a:r>
              <a:rPr kumimoji="0" lang="ja-JP" altLang="en-US" sz="13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いない。</a:t>
            </a:r>
            <a:endParaRPr kumimoji="0" lang="en-US" altLang="ja-JP" sz="1300" b="1" kern="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lvl="0" indent="-185738">
              <a:defRPr/>
            </a:pPr>
            <a:endParaRPr kumimoji="0" lang="en-US" altLang="ja-JP" sz="9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lvl="0" indent="-185738">
              <a:defRPr/>
            </a:pPr>
            <a:r>
              <a:rPr kumimoji="0" lang="ja-JP" altLang="en-US" sz="13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kumimoji="0" lang="ja-JP" altLang="en-US" sz="13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道では、現時点では、以下のとおり</a:t>
            </a:r>
            <a:r>
              <a:rPr kumimoji="0" lang="ja-JP" altLang="en-US" sz="1300" b="1" u="sng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定期的に議論の状況把握</a:t>
            </a:r>
            <a:r>
              <a:rPr kumimoji="0" lang="ja-JP" altLang="en-US" sz="13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を行う方針。</a:t>
            </a:r>
            <a:r>
              <a:rPr kumimoji="0" lang="ja-JP" altLang="en-US" sz="1100" b="1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（基本的に従前の取組どおり）</a:t>
            </a:r>
            <a:endParaRPr kumimoji="0" lang="en-US" altLang="ja-JP" sz="1100" b="1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kern="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kern="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00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959100" marR="0" lvl="0" indent="-88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今後、国において「状況把握」に係る報告様式等が示された場合には、当該様式を踏まえつつ、意向調査や構想推進シートの様式について必要な見直しを検討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0" lang="en-US" altLang="ja-JP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14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445998"/>
              </p:ext>
            </p:extLst>
          </p:nvPr>
        </p:nvGraphicFramePr>
        <p:xfrm>
          <a:off x="655270" y="4052909"/>
          <a:ext cx="8280000" cy="184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000"/>
                <a:gridCol w="590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再検証要請の内容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道の状況把握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個々の医療機関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2025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年を見据えた役割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・今後の取組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機能分化、病床数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endParaRPr kumimoji="1" lang="en-US" altLang="ja-JP" sz="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84138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A: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診療実績が特に少ない」及び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7800" indent="-84138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「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B: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類似かつ近接」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u="sng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全ての病院・有床診療所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を対象に</a:t>
                      </a:r>
                      <a:r>
                        <a:rPr kumimoji="1" lang="ja-JP" altLang="en-US" sz="1300" u="sng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「地域医療構想に関する意向調査」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を実施。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調査結果を調整会議等で共有し、意見交換を進めた上で、年度末に更新する</a:t>
                      </a:r>
                      <a:r>
                        <a:rPr kumimoji="1" lang="ja-JP" altLang="en-US" sz="1300" u="sng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「地域医療構想推進シート」に反映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。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607278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圏域全体の医療提供体制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・今後の取組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機能分化、病床数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endParaRPr kumimoji="1" lang="en-US" altLang="ja-JP" sz="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93663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B: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類似かつ近接」が所在する圏域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u="sng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全ての圏域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において、「重点課題」の議論等も踏まえつつ、年度末に更新する</a:t>
                      </a:r>
                      <a:r>
                        <a:rPr kumimoji="1" lang="ja-JP" altLang="en-US" sz="1300" u="sng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「地域医療構想推進シート」に反映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。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381966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CCFF99"/>
        </a:solidFill>
        <a:ln w="25400">
          <a:noFill/>
          <a:round/>
          <a:headEnd/>
          <a:tailEnd/>
        </a:ln>
      </a:spPr>
      <a:bodyPr vertOverflow="overflow" horzOverflow="overflow" lIns="68415" tIns="34208" rIns="68415" bIns="34208"/>
      <a:lstStyle>
        <a:defPPr marL="201613" indent="-201613" algn="just" defTabSz="957263">
          <a:buFont typeface="Wingdings" pitchFamily="2" charset="2"/>
          <a:buChar char="p"/>
          <a:defRPr sz="1800">
            <a:latin typeface="HGP創英角ｺﾞｼｯｸUB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420</TotalTime>
  <Words>167</Words>
  <Application>JUST Focus</Application>
  <Paragraphs>50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ＤＦ特太ゴシック体</vt:lpstr>
      <vt:lpstr>ＭＳ Ｐゴシック</vt:lpstr>
      <vt:lpstr>メイリオ</vt:lpstr>
      <vt:lpstr>Arial</vt:lpstr>
      <vt:lpstr>Calibri</vt:lpstr>
      <vt:lpstr>8_Office テーマ</vt:lpstr>
      <vt:lpstr>PowerPoint プレゼンテーション</vt:lpstr>
    </vt:vector>
  </TitlesOfParts>
  <LinksUpToDate>false</LinksUpToDate>
  <SharedDoc>false</SharedDoc>
  <HyperlinksChanged>false</HyperlinksChanged>
  <AppVersion>3.3.5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小川＿善之</dc:creator>
  <cp:lastModifiedBy>作間＿慎一郎</cp:lastModifiedBy>
  <cp:lastPrinted>2020-02-19T07:28:46Z</cp:lastPrinted>
  <dcterms:modified xsi:type="dcterms:W3CDTF">2022-01-05T04:08:51Z</dcterms:modified>
  <cp:revision>42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