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9966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3971" autoAdjust="0"/>
  </p:normalViewPr>
  <p:slideViewPr>
    <p:cSldViewPr snapToGrid="0">
      <p:cViewPr>
        <p:scale>
          <a:sx n="100" d="100"/>
          <a:sy n="100" d="100"/>
        </p:scale>
        <p:origin x="1044" y="-81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182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59" cy="498056"/>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59" cy="498056"/>
          </a:xfrm>
          <a:prstGeom prst="rect">
            <a:avLst/>
          </a:prstGeom>
        </p:spPr>
        <p:txBody>
          <a:bodyPr vert="horz" lIns="91425" tIns="45712" rIns="91425" bIns="45712" rtlCol="0"/>
          <a:lstStyle>
            <a:lvl1pPr algn="r">
              <a:defRPr sz="1200"/>
            </a:lvl1pPr>
          </a:lstStyle>
          <a:p>
            <a:fld id="{2FD28F92-C730-4771-B62F-C99BF9C61A3F}" type="datetimeFigureOut">
              <a:rPr kumimoji="1" lang="ja-JP" altLang="en-US" smtClean="0"/>
              <a:t>2022/7/19</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679768" y="4777196"/>
            <a:ext cx="5438140" cy="3908614"/>
          </a:xfrm>
          <a:prstGeom prst="rect">
            <a:avLst/>
          </a:prstGeom>
        </p:spPr>
        <p:txBody>
          <a:bodyPr vert="horz" lIns="91425" tIns="45712" rIns="91425"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585"/>
            <a:ext cx="2945659" cy="498055"/>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25" tIns="45712" rIns="91425" bIns="45712" rtlCol="0" anchor="b"/>
          <a:lstStyle>
            <a:lvl1pPr algn="r">
              <a:defRPr sz="1200"/>
            </a:lvl1pPr>
          </a:lstStyle>
          <a:p>
            <a:fld id="{894ABEB2-9506-483A-ACD8-A440157ED66C}" type="slidenum">
              <a:rPr kumimoji="1" lang="ja-JP" altLang="en-US" smtClean="0"/>
              <a:t>‹#›</a:t>
            </a:fld>
            <a:endParaRPr kumimoji="1" lang="ja-JP" altLang="en-US"/>
          </a:p>
        </p:txBody>
      </p:sp>
    </p:spTree>
    <p:extLst>
      <p:ext uri="{BB962C8B-B14F-4D97-AF65-F5344CB8AC3E}">
        <p14:creationId xmlns:p14="http://schemas.microsoft.com/office/powerpoint/2010/main" val="27306262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9963" y="1241425"/>
            <a:ext cx="2317750"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4ABEB2-9506-483A-ACD8-A440157ED66C}" type="slidenum">
              <a:rPr kumimoji="1" lang="ja-JP" altLang="en-US" smtClean="0"/>
              <a:t>1</a:t>
            </a:fld>
            <a:endParaRPr kumimoji="1" lang="ja-JP" altLang="en-US"/>
          </a:p>
        </p:txBody>
      </p:sp>
    </p:spTree>
    <p:extLst>
      <p:ext uri="{BB962C8B-B14F-4D97-AF65-F5344CB8AC3E}">
        <p14:creationId xmlns:p14="http://schemas.microsoft.com/office/powerpoint/2010/main" val="2861755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404013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302509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349004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186000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80341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335366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269576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149317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156201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43753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FDAE3C-D436-4345-AAF9-4BEDFBA169BF}" type="datetimeFigureOut">
              <a:rPr kumimoji="1" lang="ja-JP" altLang="en-US" smtClean="0"/>
              <a:t>2022/7/19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290337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1FDAE3C-D436-4345-AAF9-4BEDFBA169BF}" type="datetimeFigureOut">
              <a:rPr kumimoji="1" lang="ja-JP" altLang="en-US" smtClean="0"/>
              <a:t>2022/7/19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C9D705-A79B-4E61-B67C-ECFBB50DC9E5}" type="slidenum">
              <a:rPr kumimoji="1" lang="ja-JP" altLang="en-US" smtClean="0"/>
              <a:t>‹#›</a:t>
            </a:fld>
            <a:endParaRPr kumimoji="1" lang="ja-JP" altLang="en-US"/>
          </a:p>
        </p:txBody>
      </p:sp>
    </p:spTree>
    <p:extLst>
      <p:ext uri="{BB962C8B-B14F-4D97-AF65-F5344CB8AC3E}">
        <p14:creationId xmlns:p14="http://schemas.microsoft.com/office/powerpoint/2010/main" val="13873949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図 3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0510" y="6242034"/>
            <a:ext cx="2423746" cy="2468300"/>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26" y="54678"/>
            <a:ext cx="6759164" cy="5069373"/>
          </a:xfrm>
          <a:prstGeom prst="rect">
            <a:avLst/>
          </a:prstGeom>
          <a:ln w="19050">
            <a:solidFill>
              <a:srgbClr val="FF0000"/>
            </a:solidFill>
          </a:ln>
          <a:effectLst/>
        </p:spPr>
      </p:pic>
      <p:sp>
        <p:nvSpPr>
          <p:cNvPr id="5" name="タイトル 4"/>
          <p:cNvSpPr>
            <a:spLocks noGrp="1"/>
          </p:cNvSpPr>
          <p:nvPr>
            <p:ph type="title"/>
          </p:nvPr>
        </p:nvSpPr>
        <p:spPr>
          <a:xfrm>
            <a:off x="460889" y="2665355"/>
            <a:ext cx="5981700" cy="631075"/>
          </a:xfrm>
          <a:blipFill>
            <a:blip r:embed="rId5"/>
            <a:tile tx="0" ty="0" sx="100000" sy="100000" flip="none" algn="tl"/>
          </a:blipFill>
          <a:effectLst>
            <a:softEdge rad="127000"/>
          </a:effectLst>
        </p:spPr>
        <p:txBody>
          <a:bodyPr anchor="t">
            <a:normAutofit/>
          </a:bodyPr>
          <a:lstStyle/>
          <a:p>
            <a:pPr algn="ctr"/>
            <a:r>
              <a:rPr lang="en-US" altLang="ja-JP" sz="3200" b="1" dirty="0" err="1" smtClean="0">
                <a:effectLst>
                  <a:outerShdw blurRad="50800" dist="50800" dir="5400000" algn="ctr" rotWithShape="0">
                    <a:srgbClr val="0070C0"/>
                  </a:outerShdw>
                </a:effectLst>
                <a:latin typeface="Baskerville Old Face" panose="02020602080505020303" pitchFamily="18" charset="0"/>
                <a:ea typeface="HG丸ｺﾞｼｯｸM-PRO" panose="020F0600000000000000" pitchFamily="50" charset="-128"/>
              </a:rPr>
              <a:t>Oshima</a:t>
            </a:r>
            <a:r>
              <a:rPr lang="en-US" altLang="ja-JP" sz="3200" b="1" dirty="0" smtClean="0">
                <a:effectLst>
                  <a:outerShdw blurRad="50800" dist="50800" dir="5400000" algn="ctr" rotWithShape="0">
                    <a:srgbClr val="0070C0"/>
                  </a:outerShdw>
                </a:effectLst>
                <a:latin typeface="HG丸ｺﾞｼｯｸM-PRO" panose="020F0600000000000000" pitchFamily="50" charset="-128"/>
                <a:ea typeface="HG丸ｺﾞｼｯｸM-PRO" panose="020F0600000000000000" pitchFamily="50" charset="-128"/>
              </a:rPr>
              <a:t> </a:t>
            </a:r>
            <a:r>
              <a:rPr lang="en-US" altLang="ja-JP" sz="2800" b="1" dirty="0" smtClean="0">
                <a:solidFill>
                  <a:srgbClr val="FF0000"/>
                </a:solidFill>
                <a:effectLst>
                  <a:outerShdw blurRad="50800" dist="50800" dir="5400000" algn="ctr" rotWithShape="0">
                    <a:srgbClr val="0070C0"/>
                  </a:outerShdw>
                </a:effectLst>
                <a:latin typeface="Arial Rounded MT Bold" panose="020F0704030504030204" pitchFamily="34" charset="0"/>
                <a:ea typeface="HG丸ｺﾞｼｯｸM-PRO" panose="020F0600000000000000" pitchFamily="50" charset="-128"/>
              </a:rPr>
              <a:t>zero-carbon</a:t>
            </a:r>
            <a:r>
              <a:rPr lang="en-US" altLang="ja-JP" sz="2800" b="1" dirty="0" smtClean="0">
                <a:effectLst>
                  <a:outerShdw blurRad="50800" dist="50800" dir="5400000" algn="ctr" rotWithShape="0">
                    <a:srgbClr val="0070C0"/>
                  </a:outerShdw>
                </a:effectLst>
                <a:latin typeface="HG丸ｺﾞｼｯｸM-PRO" panose="020F0600000000000000" pitchFamily="50" charset="-128"/>
                <a:ea typeface="HG丸ｺﾞｼｯｸM-PRO" panose="020F0600000000000000" pitchFamily="50" charset="-128"/>
              </a:rPr>
              <a:t> </a:t>
            </a:r>
            <a:r>
              <a:rPr lang="en-US" altLang="ja-JP" sz="2800" b="1" dirty="0" smtClean="0">
                <a:effectLst>
                  <a:outerShdw blurRad="50800" dist="50800" dir="5400000" algn="ctr" rotWithShape="0">
                    <a:srgbClr val="0070C0"/>
                  </a:outerShdw>
                </a:effectLst>
                <a:latin typeface="Baskerville Old Face" panose="02020602080505020303" pitchFamily="18" charset="0"/>
                <a:ea typeface="HG丸ｺﾞｼｯｸM-PRO" panose="020F0600000000000000" pitchFamily="50" charset="-128"/>
              </a:rPr>
              <a:t>network</a:t>
            </a:r>
            <a:endParaRPr lang="ja-JP" altLang="en-US" sz="2800" b="1" dirty="0">
              <a:effectLst>
                <a:outerShdw blurRad="50800" dist="50800" dir="5400000" algn="ctr" rotWithShape="0">
                  <a:srgbClr val="0070C0"/>
                </a:outerShdw>
              </a:effectLst>
              <a:latin typeface="Baskerville Old Face" panose="02020602080505020303" pitchFamily="18" charset="0"/>
              <a:ea typeface="HG丸ｺﾞｼｯｸM-PRO" panose="020F0600000000000000" pitchFamily="50" charset="-128"/>
            </a:endParaRPr>
          </a:p>
        </p:txBody>
      </p:sp>
      <p:sp>
        <p:nvSpPr>
          <p:cNvPr id="6" name="縦書きテキスト プレースホルダー 5"/>
          <p:cNvSpPr>
            <a:spLocks noGrp="1"/>
          </p:cNvSpPr>
          <p:nvPr>
            <p:ph type="body" orient="vert" idx="1"/>
          </p:nvPr>
        </p:nvSpPr>
        <p:spPr>
          <a:xfrm>
            <a:off x="1421063" y="906533"/>
            <a:ext cx="4061355" cy="1704784"/>
          </a:xfrm>
        </p:spPr>
        <p:txBody>
          <a:bodyPr vert="horz">
            <a:normAutofit lnSpcReduction="10000"/>
          </a:bodyPr>
          <a:lstStyle/>
          <a:p>
            <a:pPr marL="0" indent="0" algn="ctr">
              <a:buNone/>
            </a:pPr>
            <a:r>
              <a:rPr kumimoji="1" lang="ja-JP" altLang="en-US" sz="3600" b="1" dirty="0" smtClean="0">
                <a:solidFill>
                  <a:schemeClr val="bg1"/>
                </a:solidFill>
                <a:latin typeface="BIZ UDP明朝 Medium" panose="02020500000000000000" pitchFamily="18" charset="-128"/>
                <a:ea typeface="BIZ UDP明朝 Medium" panose="02020500000000000000" pitchFamily="18" charset="-128"/>
              </a:rPr>
              <a:t>渡島</a:t>
            </a:r>
            <a:endParaRPr kumimoji="1" lang="en-US" altLang="ja-JP" sz="3600" b="1" dirty="0" smtClean="0">
              <a:solidFill>
                <a:schemeClr val="bg1"/>
              </a:solidFill>
              <a:latin typeface="BIZ UDP明朝 Medium" panose="02020500000000000000" pitchFamily="18" charset="-128"/>
              <a:ea typeface="BIZ UDP明朝 Medium" panose="02020500000000000000" pitchFamily="18" charset="-128"/>
            </a:endParaRPr>
          </a:p>
          <a:p>
            <a:pPr marL="0" indent="0" algn="ctr">
              <a:buNone/>
            </a:pPr>
            <a:r>
              <a:rPr kumimoji="1" lang="ja-JP" altLang="en-US" sz="3600" dirty="0" smtClean="0">
                <a:latin typeface="BIZ UDP明朝 Medium" panose="02020500000000000000" pitchFamily="18" charset="-128"/>
                <a:ea typeface="BIZ UDP明朝 Medium" panose="02020500000000000000" pitchFamily="18" charset="-128"/>
              </a:rPr>
              <a:t>ゼロカーボン</a:t>
            </a:r>
            <a:endParaRPr kumimoji="1" lang="en-US" altLang="ja-JP" sz="3600" dirty="0" smtClean="0">
              <a:latin typeface="BIZ UDP明朝 Medium" panose="02020500000000000000" pitchFamily="18" charset="-128"/>
              <a:ea typeface="BIZ UDP明朝 Medium" panose="02020500000000000000" pitchFamily="18" charset="-128"/>
            </a:endParaRPr>
          </a:p>
          <a:p>
            <a:pPr marL="0" indent="0" algn="ctr">
              <a:buNone/>
            </a:pPr>
            <a:r>
              <a:rPr kumimoji="1" lang="ja-JP" altLang="en-US" sz="4000" dirty="0" smtClean="0">
                <a:latin typeface="HGP創英角ｺﾞｼｯｸUB" panose="020B0900000000000000" pitchFamily="50" charset="-128"/>
                <a:ea typeface="HGP創英角ｺﾞｼｯｸUB" panose="020B0900000000000000" pitchFamily="50" charset="-128"/>
              </a:rPr>
              <a:t>ネットワーク</a:t>
            </a:r>
            <a:endParaRPr kumimoji="1" lang="ja-JP" altLang="en-US" sz="4000" dirty="0">
              <a:latin typeface="HGP創英角ｺﾞｼｯｸUB" panose="020B0900000000000000" pitchFamily="50" charset="-128"/>
              <a:ea typeface="HGP創英角ｺﾞｼｯｸUB" panose="020B0900000000000000" pitchFamily="50" charset="-128"/>
            </a:endParaRPr>
          </a:p>
        </p:txBody>
      </p:sp>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62341" y="8899757"/>
            <a:ext cx="1405109" cy="721009"/>
          </a:xfrm>
          <a:prstGeom prst="rect">
            <a:avLst/>
          </a:prstGeom>
        </p:spPr>
      </p:pic>
      <p:sp>
        <p:nvSpPr>
          <p:cNvPr id="17" name="テキスト ボックス 16"/>
          <p:cNvSpPr txBox="1"/>
          <p:nvPr/>
        </p:nvSpPr>
        <p:spPr>
          <a:xfrm>
            <a:off x="314846" y="8838431"/>
            <a:ext cx="4384153" cy="738664"/>
          </a:xfrm>
          <a:prstGeom prst="rect">
            <a:avLst/>
          </a:prstGeom>
          <a:noFill/>
        </p:spPr>
        <p:txBody>
          <a:bodyPr wrap="square" rtlCol="0">
            <a:spAutoFit/>
          </a:bodyPr>
          <a:lstStyle/>
          <a:p>
            <a:r>
              <a:rPr kumimoji="1" lang="ja-JP" altLang="en-US" sz="1200" dirty="0" smtClean="0">
                <a:ln w="0">
                  <a:noFill/>
                </a:ln>
                <a:latin typeface="BIZ UDP明朝 Medium" panose="02020500000000000000" pitchFamily="18" charset="-128"/>
                <a:ea typeface="BIZ UDP明朝 Medium" panose="02020500000000000000" pitchFamily="18" charset="-128"/>
              </a:rPr>
              <a:t>〒</a:t>
            </a:r>
            <a:r>
              <a:rPr kumimoji="1" lang="en-US" altLang="ja-JP" sz="1200" dirty="0" smtClean="0">
                <a:ln w="0">
                  <a:noFill/>
                </a:ln>
                <a:latin typeface="BIZ UDP明朝 Medium" panose="02020500000000000000" pitchFamily="18" charset="-128"/>
                <a:ea typeface="BIZ UDP明朝 Medium" panose="02020500000000000000" pitchFamily="18" charset="-128"/>
              </a:rPr>
              <a:t>041-8558 </a:t>
            </a:r>
            <a:r>
              <a:rPr kumimoji="1" lang="ja-JP" altLang="en-US" sz="1200" dirty="0" smtClean="0">
                <a:ln w="0">
                  <a:noFill/>
                </a:ln>
                <a:latin typeface="BIZ UDP明朝 Medium" panose="02020500000000000000" pitchFamily="18" charset="-128"/>
                <a:ea typeface="BIZ UDP明朝 Medium" panose="02020500000000000000" pitchFamily="18" charset="-128"/>
              </a:rPr>
              <a:t>函館市美原４丁目６－１６</a:t>
            </a:r>
            <a:endParaRPr kumimoji="1" lang="en-US" altLang="ja-JP" sz="1200" dirty="0" smtClean="0">
              <a:ln w="0">
                <a:noFill/>
              </a:ln>
              <a:latin typeface="BIZ UDP明朝 Medium" panose="02020500000000000000" pitchFamily="18" charset="-128"/>
              <a:ea typeface="BIZ UDP明朝 Medium" panose="02020500000000000000" pitchFamily="18" charset="-128"/>
            </a:endParaRPr>
          </a:p>
          <a:p>
            <a:r>
              <a:rPr kumimoji="1" lang="ja-JP" altLang="en-US" sz="1600" dirty="0" smtClean="0">
                <a:ln w="0">
                  <a:noFill/>
                </a:ln>
                <a:latin typeface="BIZ UDP明朝 Medium" panose="02020500000000000000" pitchFamily="18" charset="-128"/>
                <a:ea typeface="BIZ UDP明朝 Medium" panose="02020500000000000000" pitchFamily="18" charset="-128"/>
              </a:rPr>
              <a:t>北海道渡島総合振興局保健環境部環境生活課 </a:t>
            </a:r>
            <a:r>
              <a:rPr kumimoji="1" lang="en-US" altLang="ja-JP" sz="1400" dirty="0" smtClean="0">
                <a:ln w="0">
                  <a:noFill/>
                </a:ln>
                <a:latin typeface="Bahnschrift" panose="020B0502040204020203" pitchFamily="34" charset="0"/>
                <a:ea typeface="$ＪＳ明朝" panose="04030B090D0B02020403" pitchFamily="17" charset="-128"/>
              </a:rPr>
              <a:t>Tel 0138-47-9437   Fax 0138-47-9205</a:t>
            </a:r>
            <a:endParaRPr kumimoji="1" lang="ja-JP" altLang="en-US" sz="1400" dirty="0">
              <a:ln w="0">
                <a:noFill/>
              </a:ln>
              <a:latin typeface="Bahnschrift" panose="020B0502040204020203" pitchFamily="34" charset="0"/>
              <a:ea typeface="$ＪＳ明朝" panose="04030B090D0B02020403" pitchFamily="17" charset="-128"/>
            </a:endParaRPr>
          </a:p>
        </p:txBody>
      </p:sp>
      <p:sp>
        <p:nvSpPr>
          <p:cNvPr id="22" name="テキスト ボックス 21"/>
          <p:cNvSpPr txBox="1"/>
          <p:nvPr/>
        </p:nvSpPr>
        <p:spPr>
          <a:xfrm>
            <a:off x="742817" y="5251808"/>
            <a:ext cx="5524633" cy="1302234"/>
          </a:xfrm>
          <a:prstGeom prst="rect">
            <a:avLst/>
          </a:prstGeom>
          <a:noFill/>
          <a:effectLst>
            <a:softEdge rad="317500"/>
          </a:effectLst>
        </p:spPr>
        <p:txBody>
          <a:bodyPr wrap="square" lIns="180000" tIns="180000" rIns="180000" bIns="180000" rtlCol="0" anchor="ctr" anchorCtr="0">
            <a:spAutoFit/>
          </a:bodyPr>
          <a:lstStyle/>
          <a:p>
            <a:r>
              <a:rPr kumimoji="1" lang="ja-JP" altLang="en-US" sz="1300" dirty="0" smtClean="0">
                <a:latin typeface="BIZ UDPゴシック" panose="020B0400000000000000" pitchFamily="50" charset="-128"/>
                <a:ea typeface="BIZ UDPゴシック" panose="020B0400000000000000" pitchFamily="50" charset="-128"/>
              </a:rPr>
              <a:t>　</a:t>
            </a:r>
            <a:r>
              <a:rPr kumimoji="1" lang="ja-JP" altLang="en-US" sz="1600" b="1" spc="100" dirty="0" smtClean="0">
                <a:solidFill>
                  <a:srgbClr val="FF0000"/>
                </a:solidFill>
                <a:latin typeface="ＤＦ平成明朝体W7" panose="02020709000000000000" pitchFamily="17" charset="-128"/>
                <a:ea typeface="ＤＦ平成明朝体W7" panose="02020709000000000000" pitchFamily="17" charset="-128"/>
              </a:rPr>
              <a:t>渡島総合振興局</a:t>
            </a:r>
            <a:r>
              <a:rPr kumimoji="1" lang="ja-JP" altLang="en-US" sz="1300" spc="100" dirty="0" smtClean="0">
                <a:latin typeface="BIZ UDPゴシック" panose="020B0400000000000000" pitchFamily="50" charset="-128"/>
                <a:ea typeface="BIZ UDPゴシック" panose="020B0400000000000000" pitchFamily="50" charset="-128"/>
              </a:rPr>
              <a:t>では、２０５０年までの「ゼロカーボン北海道」実現のため、地域が一体となってゼロカーボンに関する様々な取組を推進することを目的として「</a:t>
            </a:r>
            <a:r>
              <a:rPr kumimoji="1" lang="ja-JP" altLang="en-US" sz="1600" b="1" spc="100" dirty="0" smtClean="0">
                <a:solidFill>
                  <a:srgbClr val="FF0000"/>
                </a:solidFill>
                <a:latin typeface="ＤＦ平成明朝体W7" panose="02020709000000000000" pitchFamily="17" charset="-128"/>
                <a:ea typeface="ＤＦ平成明朝体W7" panose="02020709000000000000" pitchFamily="17" charset="-128"/>
              </a:rPr>
              <a:t>渡島ゼロカーボンネットワーク</a:t>
            </a:r>
            <a:r>
              <a:rPr kumimoji="1" lang="ja-JP" altLang="en-US" sz="1300" spc="100" dirty="0" smtClean="0">
                <a:latin typeface="BIZ UDPゴシック" panose="020B0400000000000000" pitchFamily="50" charset="-128"/>
                <a:ea typeface="BIZ UDPゴシック" panose="020B0400000000000000" pitchFamily="50" charset="-128"/>
              </a:rPr>
              <a:t>」を設立しました。</a:t>
            </a:r>
            <a:endParaRPr kumimoji="1" lang="ja-JP" altLang="en-US" sz="1300" spc="1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460889" y="3388832"/>
            <a:ext cx="5969039" cy="954107"/>
          </a:xfrm>
          <a:prstGeom prst="rect">
            <a:avLst/>
          </a:prstGeom>
          <a:solidFill>
            <a:schemeClr val="accent2">
              <a:lumMod val="20000"/>
              <a:lumOff val="80000"/>
            </a:schemeClr>
          </a:solidFill>
          <a:ln>
            <a:noFill/>
          </a:ln>
          <a:effectLst>
            <a:outerShdw blurRad="50800" dist="50800" dir="5400000" sx="1000" sy="1000" algn="ctr" rotWithShape="0">
              <a:srgbClr val="000000">
                <a:alpha val="43137"/>
              </a:srgbClr>
            </a:outerShdw>
            <a:softEdge rad="127000"/>
          </a:effectLst>
        </p:spPr>
        <p:txBody>
          <a:bodyPr wrap="square" rtlCol="0">
            <a:spAutoFit/>
          </a:bodyPr>
          <a:lstStyle/>
          <a:p>
            <a:r>
              <a:rPr kumimoji="1" lang="ja-JP" altLang="en-US" sz="2800" b="1" dirty="0" smtClean="0">
                <a:solidFill>
                  <a:srgbClr val="FF0000"/>
                </a:solidFill>
                <a:effectLst>
                  <a:outerShdw blurRad="38100" dist="50800" dir="2700000" algn="tl">
                    <a:schemeClr val="bg1">
                      <a:alpha val="43000"/>
                    </a:schemeClr>
                  </a:outerShdw>
                </a:effectLst>
              </a:rPr>
              <a:t>参加企業・団体・行政機関の皆様</a:t>
            </a:r>
            <a:endParaRPr kumimoji="1" lang="en-US" altLang="ja-JP" sz="2800" b="1" dirty="0" smtClean="0">
              <a:solidFill>
                <a:srgbClr val="FF0000"/>
              </a:solidFill>
              <a:effectLst>
                <a:outerShdw blurRad="38100" dist="50800" dir="2700000" algn="tl">
                  <a:schemeClr val="bg1">
                    <a:alpha val="43000"/>
                  </a:schemeClr>
                </a:outerShdw>
              </a:effectLst>
            </a:endParaRPr>
          </a:p>
          <a:p>
            <a:r>
              <a:rPr kumimoji="1" lang="ja-JP" altLang="en-US" sz="2800" b="1" dirty="0" smtClean="0">
                <a:solidFill>
                  <a:srgbClr val="FF0000"/>
                </a:solidFill>
                <a:effectLst>
                  <a:outerShdw blurRad="38100" dist="50800" dir="2700000" algn="tl">
                    <a:schemeClr val="bg1">
                      <a:alpha val="43000"/>
                    </a:schemeClr>
                  </a:outerShdw>
                </a:effectLst>
              </a:rPr>
              <a:t>　　　　　　募集中！</a:t>
            </a:r>
            <a:endParaRPr kumimoji="1" lang="ja-JP" altLang="en-US" sz="2800" b="1" dirty="0">
              <a:solidFill>
                <a:srgbClr val="FF0000"/>
              </a:solidFill>
              <a:effectLst>
                <a:outerShdw blurRad="38100" dist="50800" dir="2700000" algn="tl">
                  <a:schemeClr val="bg1">
                    <a:alpha val="43000"/>
                  </a:schemeClr>
                </a:outerShdw>
              </a:effectLst>
            </a:endParaRPr>
          </a:p>
        </p:txBody>
      </p:sp>
      <p:sp>
        <p:nvSpPr>
          <p:cNvPr id="28" name="テキスト ボックス 27"/>
          <p:cNvSpPr txBox="1"/>
          <p:nvPr/>
        </p:nvSpPr>
        <p:spPr>
          <a:xfrm>
            <a:off x="2701820" y="8307066"/>
            <a:ext cx="3728107" cy="338554"/>
          </a:xfrm>
          <a:prstGeom prst="rect">
            <a:avLst/>
          </a:prstGeom>
          <a:noFill/>
        </p:spPr>
        <p:txBody>
          <a:bodyPr wrap="square" rtlCol="0">
            <a:spAutoFit/>
          </a:bodyPr>
          <a:lstStyle/>
          <a:p>
            <a:r>
              <a:rPr kumimoji="1" lang="ja-JP" altLang="en-US" sz="1600" b="1" i="1" dirty="0" smtClean="0">
                <a:solidFill>
                  <a:srgbClr val="FF0000"/>
                </a:solidFill>
                <a:latin typeface="BIZ UDゴシック" panose="020B0400000000000000" pitchFamily="49" charset="-128"/>
                <a:ea typeface="BIZ UDゴシック" panose="020B0400000000000000" pitchFamily="49" charset="-128"/>
              </a:rPr>
              <a:t>の皆様の参加をお待ちしております。</a:t>
            </a:r>
            <a:endParaRPr kumimoji="1" lang="ja-JP" altLang="en-US" sz="1600" b="1" i="1" dirty="0">
              <a:solidFill>
                <a:srgbClr val="FF0000"/>
              </a:solidFill>
              <a:latin typeface="BIZ UDゴシック" panose="020B0400000000000000" pitchFamily="49" charset="-128"/>
              <a:ea typeface="BIZ UDゴシック" panose="020B0400000000000000" pitchFamily="49" charset="-128"/>
            </a:endParaRPr>
          </a:p>
        </p:txBody>
      </p:sp>
      <p:sp>
        <p:nvSpPr>
          <p:cNvPr id="29" name="テキスト ボックス 28"/>
          <p:cNvSpPr txBox="1"/>
          <p:nvPr/>
        </p:nvSpPr>
        <p:spPr>
          <a:xfrm>
            <a:off x="646385" y="6653639"/>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ゼ</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0" name="テキスト ボックス 29"/>
          <p:cNvSpPr txBox="1"/>
          <p:nvPr/>
        </p:nvSpPr>
        <p:spPr>
          <a:xfrm>
            <a:off x="1301750" y="6653639"/>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ロ</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1" name="テキスト ボックス 30"/>
          <p:cNvSpPr txBox="1"/>
          <p:nvPr/>
        </p:nvSpPr>
        <p:spPr>
          <a:xfrm>
            <a:off x="1957115" y="6653639"/>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カ</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2" name="テキスト ボックス 31"/>
          <p:cNvSpPr txBox="1"/>
          <p:nvPr/>
        </p:nvSpPr>
        <p:spPr>
          <a:xfrm>
            <a:off x="2612480" y="6653639"/>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err="1" smtClean="0">
                <a:solidFill>
                  <a:srgbClr val="FF0000"/>
                </a:solidFill>
                <a:latin typeface="ＤＦ平成明朝体W7" panose="02020709000000000000" pitchFamily="17" charset="-128"/>
                <a:ea typeface="ＤＦ平成明朝体W7" panose="02020709000000000000" pitchFamily="17" charset="-128"/>
              </a:rPr>
              <a:t>ー</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3" name="テキスト ボックス 32"/>
          <p:cNvSpPr txBox="1"/>
          <p:nvPr/>
        </p:nvSpPr>
        <p:spPr>
          <a:xfrm>
            <a:off x="3267845" y="6653639"/>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ボ</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4" name="テキスト ボックス 33"/>
          <p:cNvSpPr txBox="1"/>
          <p:nvPr/>
        </p:nvSpPr>
        <p:spPr>
          <a:xfrm>
            <a:off x="3916860" y="6653639"/>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ン</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5" name="テキスト ボックス 34"/>
          <p:cNvSpPr txBox="1"/>
          <p:nvPr/>
        </p:nvSpPr>
        <p:spPr>
          <a:xfrm>
            <a:off x="2699415" y="7249785"/>
            <a:ext cx="3728107" cy="338554"/>
          </a:xfrm>
          <a:prstGeom prst="rect">
            <a:avLst/>
          </a:prstGeom>
          <a:noFill/>
        </p:spPr>
        <p:txBody>
          <a:bodyPr wrap="square" rtlCol="0">
            <a:spAutoFit/>
          </a:bodyPr>
          <a:lstStyle/>
          <a:p>
            <a:r>
              <a:rPr kumimoji="1" lang="ja-JP" altLang="en-US" sz="1600" b="1" i="1" dirty="0" smtClean="0">
                <a:solidFill>
                  <a:srgbClr val="FF0000"/>
                </a:solidFill>
                <a:latin typeface="BIZ UDゴシック" panose="020B0400000000000000" pitchFamily="49" charset="-128"/>
                <a:ea typeface="BIZ UDゴシック" panose="020B0400000000000000" pitchFamily="49" charset="-128"/>
              </a:rPr>
              <a:t>など、環境保全に積極的に取り組む</a:t>
            </a:r>
            <a:endParaRPr kumimoji="1" lang="ja-JP" altLang="en-US" sz="1600" b="1" i="1" dirty="0">
              <a:solidFill>
                <a:srgbClr val="FF0000"/>
              </a:solidFill>
              <a:latin typeface="BIZ UDゴシック" panose="020B0400000000000000" pitchFamily="49" charset="-128"/>
              <a:ea typeface="BIZ UDゴシック" panose="020B0400000000000000" pitchFamily="49" charset="-128"/>
            </a:endParaRPr>
          </a:p>
        </p:txBody>
      </p:sp>
      <p:sp>
        <p:nvSpPr>
          <p:cNvPr id="36" name="テキスト ボックス 35"/>
          <p:cNvSpPr txBox="1"/>
          <p:nvPr/>
        </p:nvSpPr>
        <p:spPr>
          <a:xfrm>
            <a:off x="646384" y="7636427"/>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企</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7" name="テキスト ボックス 36"/>
          <p:cNvSpPr txBox="1"/>
          <p:nvPr/>
        </p:nvSpPr>
        <p:spPr>
          <a:xfrm>
            <a:off x="1295399" y="7636427"/>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業</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8" name="テキスト ボックス 37"/>
          <p:cNvSpPr txBox="1"/>
          <p:nvPr/>
        </p:nvSpPr>
        <p:spPr>
          <a:xfrm>
            <a:off x="2086742" y="7636426"/>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団</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39" name="テキスト ボックス 38"/>
          <p:cNvSpPr txBox="1"/>
          <p:nvPr/>
        </p:nvSpPr>
        <p:spPr>
          <a:xfrm>
            <a:off x="2722601" y="7638533"/>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体</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cxnSp>
        <p:nvCxnSpPr>
          <p:cNvPr id="8" name="直線コネクタ 7"/>
          <p:cNvCxnSpPr/>
          <p:nvPr/>
        </p:nvCxnSpPr>
        <p:spPr>
          <a:xfrm>
            <a:off x="460889" y="5346700"/>
            <a:ext cx="5969038" cy="0"/>
          </a:xfrm>
          <a:prstGeom prst="line">
            <a:avLst/>
          </a:prstGeom>
          <a:ln w="19050">
            <a:solidFill>
              <a:srgbClr val="C00000"/>
            </a:solidFill>
          </a:ln>
          <a:effectLst>
            <a:reflection blurRad="6350" stA="50000" endA="300" endPos="90000" dist="50800" dir="5400000" sy="-100000" algn="bl" rotWithShape="0"/>
          </a:effectLst>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529565" y="8710334"/>
            <a:ext cx="5969038" cy="0"/>
          </a:xfrm>
          <a:prstGeom prst="line">
            <a:avLst/>
          </a:prstGeom>
          <a:ln w="19050">
            <a:solidFill>
              <a:srgbClr val="C00000"/>
            </a:solidFill>
          </a:ln>
          <a:effectLst>
            <a:reflection blurRad="6350" stA="50000" endA="300" endPos="90000" dist="50800" dir="5400000" sy="-100000" algn="bl" rotWithShape="0"/>
          </a:effectLst>
        </p:spPr>
        <p:style>
          <a:lnRef idx="1">
            <a:schemeClr val="dk1"/>
          </a:lnRef>
          <a:fillRef idx="0">
            <a:schemeClr val="dk1"/>
          </a:fillRef>
          <a:effectRef idx="0">
            <a:schemeClr val="dk1"/>
          </a:effectRef>
          <a:fontRef idx="minor">
            <a:schemeClr val="tx1"/>
          </a:fontRef>
        </p:style>
      </p:cxnSp>
      <p:sp>
        <p:nvSpPr>
          <p:cNvPr id="24" name="テキスト ボックス 23"/>
          <p:cNvSpPr txBox="1"/>
          <p:nvPr/>
        </p:nvSpPr>
        <p:spPr>
          <a:xfrm>
            <a:off x="3525672" y="7638585"/>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行</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25" name="テキスト ボックス 24"/>
          <p:cNvSpPr txBox="1"/>
          <p:nvPr/>
        </p:nvSpPr>
        <p:spPr>
          <a:xfrm>
            <a:off x="4161531" y="7638591"/>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政</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26" name="テキスト ボックス 25"/>
          <p:cNvSpPr txBox="1"/>
          <p:nvPr/>
        </p:nvSpPr>
        <p:spPr>
          <a:xfrm>
            <a:off x="4815457" y="7638533"/>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機</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
        <p:nvSpPr>
          <p:cNvPr id="27" name="テキスト ボックス 26"/>
          <p:cNvSpPr txBox="1"/>
          <p:nvPr/>
        </p:nvSpPr>
        <p:spPr>
          <a:xfrm>
            <a:off x="5454219" y="7638533"/>
            <a:ext cx="649015" cy="584775"/>
          </a:xfrm>
          <a:prstGeom prst="rect">
            <a:avLst/>
          </a:prstGeom>
          <a:blipFill>
            <a:blip r:embed="rId7"/>
            <a:tile tx="0" ty="0" sx="100000" sy="100000" flip="none" algn="tl"/>
          </a:blipFill>
          <a:ln>
            <a:solidFill>
              <a:srgbClr val="FF0000"/>
            </a:solidFill>
          </a:ln>
        </p:spPr>
        <p:txBody>
          <a:bodyPr wrap="square" rtlCol="0">
            <a:spAutoFit/>
          </a:bodyPr>
          <a:lstStyle/>
          <a:p>
            <a:r>
              <a:rPr kumimoji="1" lang="ja-JP" altLang="en-US" sz="3200" dirty="0" smtClean="0">
                <a:solidFill>
                  <a:srgbClr val="FF0000"/>
                </a:solidFill>
                <a:latin typeface="ＤＦ平成明朝体W7" panose="02020709000000000000" pitchFamily="17" charset="-128"/>
                <a:ea typeface="ＤＦ平成明朝体W7" panose="02020709000000000000" pitchFamily="17" charset="-128"/>
              </a:rPr>
              <a:t>関</a:t>
            </a:r>
            <a:endParaRPr kumimoji="1" lang="ja-JP" altLang="en-US" sz="3200" dirty="0">
              <a:solidFill>
                <a:srgbClr val="FF0000"/>
              </a:solidFill>
              <a:latin typeface="ＤＦ平成明朝体W7" panose="02020709000000000000" pitchFamily="17" charset="-128"/>
              <a:ea typeface="ＤＦ平成明朝体W7" panose="02020709000000000000" pitchFamily="17" charset="-128"/>
            </a:endParaRPr>
          </a:p>
        </p:txBody>
      </p:sp>
    </p:spTree>
    <p:extLst>
      <p:ext uri="{BB962C8B-B14F-4D97-AF65-F5344CB8AC3E}">
        <p14:creationId xmlns:p14="http://schemas.microsoft.com/office/powerpoint/2010/main" val="601810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0691" y="197399"/>
            <a:ext cx="6024560" cy="1726845"/>
          </a:xfrm>
        </p:spPr>
        <p:txBody>
          <a:bodyPr anchor="t">
            <a:normAutofit fontScale="90000"/>
          </a:bodyPr>
          <a:lstStyle/>
          <a:p>
            <a:pPr>
              <a:lnSpc>
                <a:spcPct val="100000"/>
              </a:lnSpc>
            </a:pPr>
            <a:r>
              <a:rPr kumimoji="1" lang="ja-JP" altLang="en-US" sz="1500" b="1" spc="-100" dirty="0" smtClean="0">
                <a:latin typeface="+mn-ea"/>
                <a:ea typeface="+mn-ea"/>
              </a:rPr>
              <a:t>渡島ゼロカーボンネットワークの活動</a:t>
            </a:r>
            <a:r>
              <a:rPr kumimoji="1" lang="en-US" altLang="ja-JP" sz="1500" b="1" spc="-100" dirty="0" smtClean="0">
                <a:latin typeface="+mn-ea"/>
                <a:ea typeface="+mn-ea"/>
              </a:rPr>
              <a:t/>
            </a:r>
            <a:br>
              <a:rPr kumimoji="1" lang="en-US" altLang="ja-JP" sz="1500" b="1" spc="-100" dirty="0" smtClean="0">
                <a:latin typeface="+mn-ea"/>
                <a:ea typeface="+mn-ea"/>
              </a:rPr>
            </a:br>
            <a:r>
              <a:rPr kumimoji="1" lang="ja-JP" altLang="en-US" sz="800" b="1" spc="-100" dirty="0" smtClean="0"/>
              <a:t>　</a:t>
            </a:r>
            <a:r>
              <a:rPr kumimoji="1" lang="en-US" altLang="ja-JP" sz="1500" b="1" spc="-100" dirty="0" smtClean="0"/>
              <a:t/>
            </a:r>
            <a:br>
              <a:rPr kumimoji="1" lang="en-US" altLang="ja-JP" sz="1500" b="1" spc="-100" dirty="0" smtClean="0"/>
            </a:br>
            <a:r>
              <a:rPr kumimoji="1" lang="ja-JP" altLang="en-US" sz="1300" b="1" spc="-100" dirty="0" smtClean="0"/>
              <a:t>・メールマガジンなどを活用し、ゼロカーボンに関する研修会等の開催情報や効果的な取組等</a:t>
            </a:r>
            <a:r>
              <a:rPr kumimoji="1" lang="en-US" altLang="ja-JP" sz="1300" b="1" spc="-100" dirty="0" smtClean="0"/>
              <a:t/>
            </a:r>
            <a:br>
              <a:rPr kumimoji="1" lang="en-US" altLang="ja-JP" sz="1300" b="1" spc="-100" dirty="0" smtClean="0"/>
            </a:br>
            <a:r>
              <a:rPr kumimoji="1" lang="ja-JP" altLang="en-US" sz="1300" b="1" spc="-100" dirty="0" smtClean="0"/>
              <a:t>　の情報を共有します。</a:t>
            </a:r>
            <a:r>
              <a:rPr kumimoji="1" lang="en-US" altLang="ja-JP" sz="1300" b="1" spc="-100" dirty="0" smtClean="0"/>
              <a:t/>
            </a:r>
            <a:br>
              <a:rPr kumimoji="1" lang="en-US" altLang="ja-JP" sz="1300" b="1" spc="-100" dirty="0" smtClean="0"/>
            </a:br>
            <a:r>
              <a:rPr kumimoji="1" lang="ja-JP" altLang="en-US" sz="500" b="1" spc="-100" dirty="0" smtClean="0"/>
              <a:t>　　</a:t>
            </a:r>
            <a:r>
              <a:rPr kumimoji="1" lang="en-US" altLang="ja-JP" sz="1300" b="1" spc="-100" dirty="0" smtClean="0"/>
              <a:t/>
            </a:r>
            <a:br>
              <a:rPr kumimoji="1" lang="en-US" altLang="ja-JP" sz="1300" b="1" spc="-100" dirty="0" smtClean="0"/>
            </a:br>
            <a:r>
              <a:rPr kumimoji="1" lang="ja-JP" altLang="en-US" sz="1300" b="1" spc="-100" dirty="0" smtClean="0"/>
              <a:t>・ゼロカーボンなど、環境保全に積極的に取り組む企業・団体・行政機関の皆様の活動を渡島</a:t>
            </a:r>
            <a:r>
              <a:rPr kumimoji="1" lang="en-US" altLang="ja-JP" sz="1300" b="1" spc="-100" dirty="0" smtClean="0"/>
              <a:t/>
            </a:r>
            <a:br>
              <a:rPr kumimoji="1" lang="en-US" altLang="ja-JP" sz="1300" b="1" spc="-100" dirty="0" smtClean="0"/>
            </a:br>
            <a:r>
              <a:rPr kumimoji="1" lang="ja-JP" altLang="en-US" sz="1300" b="1" spc="-100" dirty="0" smtClean="0"/>
              <a:t>　総合振興局のホームページで紹介します。</a:t>
            </a:r>
            <a:r>
              <a:rPr kumimoji="1" lang="en-US" altLang="ja-JP" sz="1300" b="1" spc="-100" dirty="0" smtClean="0"/>
              <a:t/>
            </a:r>
            <a:br>
              <a:rPr kumimoji="1" lang="en-US" altLang="ja-JP" sz="1300" b="1" spc="-100" dirty="0" smtClean="0"/>
            </a:br>
            <a:r>
              <a:rPr kumimoji="1" lang="ja-JP" altLang="en-US" sz="500" b="1" spc="-100" dirty="0" smtClean="0"/>
              <a:t>　　</a:t>
            </a:r>
            <a:r>
              <a:rPr kumimoji="1" lang="en-US" altLang="ja-JP" sz="1300" b="1" spc="-100" dirty="0" smtClean="0"/>
              <a:t/>
            </a:r>
            <a:br>
              <a:rPr kumimoji="1" lang="en-US" altLang="ja-JP" sz="1300" b="1" spc="-100" dirty="0" smtClean="0"/>
            </a:br>
            <a:r>
              <a:rPr kumimoji="1" lang="ja-JP" altLang="en-US" sz="1300" b="1" spc="-100" dirty="0" smtClean="0"/>
              <a:t>・ゼロカーボンに関する勉強会や研修会の開催をお考えの企業や団体等に対し、講師を派遣す</a:t>
            </a:r>
            <a:r>
              <a:rPr kumimoji="1" lang="en-US" altLang="ja-JP" sz="1300" b="1" spc="-100" dirty="0" smtClean="0"/>
              <a:t/>
            </a:r>
            <a:br>
              <a:rPr kumimoji="1" lang="en-US" altLang="ja-JP" sz="1300" b="1" spc="-100" dirty="0" smtClean="0"/>
            </a:br>
            <a:r>
              <a:rPr kumimoji="1" lang="ja-JP" altLang="en-US" sz="1300" b="1" spc="-100" dirty="0" smtClean="0"/>
              <a:t>　</a:t>
            </a:r>
            <a:r>
              <a:rPr kumimoji="1" lang="ja-JP" altLang="en-US" sz="1300" b="1" spc="-100" dirty="0" err="1" smtClean="0"/>
              <a:t>る</a:t>
            </a:r>
            <a:r>
              <a:rPr kumimoji="1" lang="ja-JP" altLang="en-US" sz="1300" b="1" spc="-100" dirty="0" smtClean="0"/>
              <a:t>などのサポートを実施します。</a:t>
            </a:r>
            <a:endParaRPr kumimoji="1" lang="ja-JP" altLang="en-US" sz="1300" b="1" spc="-100" dirty="0"/>
          </a:p>
        </p:txBody>
      </p:sp>
      <p:cxnSp>
        <p:nvCxnSpPr>
          <p:cNvPr id="9" name="直線コネクタ 8"/>
          <p:cNvCxnSpPr/>
          <p:nvPr/>
        </p:nvCxnSpPr>
        <p:spPr>
          <a:xfrm>
            <a:off x="3441698" y="342900"/>
            <a:ext cx="2944812" cy="0"/>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p:cNvSpPr txBox="1"/>
          <p:nvPr/>
        </p:nvSpPr>
        <p:spPr>
          <a:xfrm>
            <a:off x="391320" y="1932759"/>
            <a:ext cx="6083301" cy="495108"/>
          </a:xfrm>
          <a:prstGeom prst="rect">
            <a:avLst/>
          </a:prstGeom>
          <a:solidFill>
            <a:schemeClr val="tx1"/>
          </a:solidFill>
        </p:spPr>
        <p:txBody>
          <a:bodyPr wrap="square" lIns="180000" tIns="108000" rIns="180000" bIns="108000" rtlCol="0" anchor="ctr">
            <a:spAutoFit/>
          </a:bodyPr>
          <a:lstStyle/>
          <a:p>
            <a:r>
              <a:rPr kumimoji="1" lang="ja-JP" altLang="en-US" b="1" dirty="0" smtClean="0">
                <a:solidFill>
                  <a:schemeClr val="bg1"/>
                </a:solidFill>
              </a:rPr>
              <a:t>　　　渡島ゼロカーボンネットワーク参加申込書</a:t>
            </a:r>
            <a:endParaRPr kumimoji="1" lang="ja-JP" altLang="en-US" b="1" dirty="0">
              <a:solidFill>
                <a:schemeClr val="bg1"/>
              </a:solidFill>
            </a:endParaRPr>
          </a:p>
        </p:txBody>
      </p:sp>
      <p:sp>
        <p:nvSpPr>
          <p:cNvPr id="15" name="テキスト ボックス 14"/>
          <p:cNvSpPr txBox="1"/>
          <p:nvPr/>
        </p:nvSpPr>
        <p:spPr>
          <a:xfrm>
            <a:off x="357977" y="2435674"/>
            <a:ext cx="6138071" cy="707886"/>
          </a:xfrm>
          <a:prstGeom prst="rect">
            <a:avLst/>
          </a:prstGeom>
          <a:noFill/>
        </p:spPr>
        <p:txBody>
          <a:bodyPr wrap="square" rtlCol="0">
            <a:spAutoFit/>
          </a:bodyPr>
          <a:lstStyle/>
          <a:p>
            <a:r>
              <a:rPr kumimoji="1" lang="ja-JP" altLang="en-US" sz="1400" dirty="0" smtClean="0"/>
              <a:t>■</a:t>
            </a:r>
            <a:r>
              <a:rPr kumimoji="1" lang="ja-JP" altLang="en-US" sz="1400" b="1" dirty="0" smtClean="0"/>
              <a:t>参加要件</a:t>
            </a:r>
            <a:endParaRPr kumimoji="1" lang="en-US" altLang="ja-JP" sz="1400" b="1" dirty="0" smtClean="0"/>
          </a:p>
          <a:p>
            <a:r>
              <a:rPr kumimoji="1" lang="ja-JP" altLang="en-US" sz="1400" dirty="0" smtClean="0"/>
              <a:t>　</a:t>
            </a:r>
            <a:r>
              <a:rPr kumimoji="1" lang="ja-JP" altLang="en-US" sz="1200" b="1" dirty="0" smtClean="0">
                <a:latin typeface="+mj-ea"/>
                <a:ea typeface="+mj-ea"/>
              </a:rPr>
              <a:t>ゼロカーボンや</a:t>
            </a:r>
            <a:r>
              <a:rPr kumimoji="1" lang="en-US" altLang="ja-JP" sz="1200" b="1" dirty="0" smtClean="0">
                <a:latin typeface="+mj-ea"/>
                <a:ea typeface="+mj-ea"/>
              </a:rPr>
              <a:t>SDG</a:t>
            </a:r>
            <a:r>
              <a:rPr kumimoji="1" lang="ja-JP" altLang="en-US" sz="1200" b="1" dirty="0" err="1" smtClean="0">
                <a:latin typeface="+mj-ea"/>
                <a:ea typeface="+mj-ea"/>
              </a:rPr>
              <a:t>ｓ</a:t>
            </a:r>
            <a:r>
              <a:rPr kumimoji="1" lang="ja-JP" altLang="en-US" sz="1200" b="1" dirty="0" smtClean="0">
                <a:latin typeface="+mj-ea"/>
                <a:ea typeface="+mj-ea"/>
              </a:rPr>
              <a:t>など、環境保全に積極的に取り組んでいる、また、今後、積極的に取り組みたいという企業、団体、行政機関の皆様ならどなたでも参加いただけます。</a:t>
            </a:r>
            <a:endParaRPr kumimoji="1" lang="ja-JP" altLang="en-US" sz="1200" b="1" dirty="0">
              <a:latin typeface="+mj-ea"/>
              <a:ea typeface="+mj-ea"/>
            </a:endParaRPr>
          </a:p>
        </p:txBody>
      </p:sp>
      <p:sp>
        <p:nvSpPr>
          <p:cNvPr id="18" name="テキスト ボックス 17"/>
          <p:cNvSpPr txBox="1"/>
          <p:nvPr/>
        </p:nvSpPr>
        <p:spPr>
          <a:xfrm>
            <a:off x="3594100" y="3265680"/>
            <a:ext cx="2792410" cy="307777"/>
          </a:xfrm>
          <a:prstGeom prst="rect">
            <a:avLst/>
          </a:prstGeom>
          <a:noFill/>
        </p:spPr>
        <p:txBody>
          <a:bodyPr wrap="square" rtlCol="0">
            <a:spAutoFit/>
          </a:bodyPr>
          <a:lstStyle/>
          <a:p>
            <a:r>
              <a:rPr kumimoji="1" lang="ja-JP" altLang="en-US" sz="1400" dirty="0" smtClean="0"/>
              <a:t>申込日　　　年　　月　　日</a:t>
            </a:r>
            <a:endParaRPr kumimoji="1" lang="ja-JP" altLang="en-US" sz="1400" dirty="0"/>
          </a:p>
        </p:txBody>
      </p:sp>
      <p:sp>
        <p:nvSpPr>
          <p:cNvPr id="19" name="テキスト ボックス 18"/>
          <p:cNvSpPr txBox="1"/>
          <p:nvPr/>
        </p:nvSpPr>
        <p:spPr>
          <a:xfrm>
            <a:off x="357977" y="3261386"/>
            <a:ext cx="2663032" cy="307777"/>
          </a:xfrm>
          <a:prstGeom prst="rect">
            <a:avLst/>
          </a:prstGeom>
          <a:noFill/>
        </p:spPr>
        <p:txBody>
          <a:bodyPr wrap="square" rtlCol="0">
            <a:spAutoFit/>
          </a:bodyPr>
          <a:lstStyle/>
          <a:p>
            <a:r>
              <a:rPr kumimoji="1" lang="ja-JP" altLang="en-US" sz="1400" dirty="0" smtClean="0"/>
              <a:t>■</a:t>
            </a:r>
            <a:r>
              <a:rPr kumimoji="1" lang="ja-JP" altLang="en-US" sz="1400" b="1" dirty="0" smtClean="0"/>
              <a:t>次の項目にご記入ください。</a:t>
            </a:r>
            <a:endParaRPr kumimoji="1" lang="ja-JP" altLang="en-US" sz="1300" b="1" dirty="0">
              <a:latin typeface="+mj-ea"/>
              <a:ea typeface="+mj-ea"/>
            </a:endParaRPr>
          </a:p>
        </p:txBody>
      </p:sp>
      <p:graphicFrame>
        <p:nvGraphicFramePr>
          <p:cNvPr id="20" name="表 19"/>
          <p:cNvGraphicFramePr>
            <a:graphicFrameLocks noGrp="1"/>
          </p:cNvGraphicFramePr>
          <p:nvPr>
            <p:extLst>
              <p:ext uri="{D42A27DB-BD31-4B8C-83A1-F6EECF244321}">
                <p14:modId xmlns:p14="http://schemas.microsoft.com/office/powerpoint/2010/main" val="351365994"/>
              </p:ext>
            </p:extLst>
          </p:nvPr>
        </p:nvGraphicFramePr>
        <p:xfrm>
          <a:off x="387349" y="3596463"/>
          <a:ext cx="6083301" cy="2340787"/>
        </p:xfrm>
        <a:graphic>
          <a:graphicData uri="http://schemas.openxmlformats.org/drawingml/2006/table">
            <a:tbl>
              <a:tblPr firstRow="1" bandRow="1">
                <a:tableStyleId>{7E9639D4-E3E2-4D34-9284-5A2195B3D0D7}</a:tableStyleId>
              </a:tblPr>
              <a:tblGrid>
                <a:gridCol w="1831415">
                  <a:extLst>
                    <a:ext uri="{9D8B030D-6E8A-4147-A177-3AD203B41FA5}">
                      <a16:colId xmlns:a16="http://schemas.microsoft.com/office/drawing/2014/main" val="618573628"/>
                    </a:ext>
                  </a:extLst>
                </a:gridCol>
                <a:gridCol w="4251886">
                  <a:extLst>
                    <a:ext uri="{9D8B030D-6E8A-4147-A177-3AD203B41FA5}">
                      <a16:colId xmlns:a16="http://schemas.microsoft.com/office/drawing/2014/main" val="1648261276"/>
                    </a:ext>
                  </a:extLst>
                </a:gridCol>
              </a:tblGrid>
              <a:tr h="463873">
                <a:tc>
                  <a:txBody>
                    <a:bodyPr/>
                    <a:lstStyle/>
                    <a:p>
                      <a:pPr algn="ctr"/>
                      <a:r>
                        <a:rPr kumimoji="1" lang="ja-JP" altLang="en-US" dirty="0" smtClean="0">
                          <a:solidFill>
                            <a:schemeClr val="tx1"/>
                          </a:solidFill>
                        </a:rPr>
                        <a:t>区　　分</a:t>
                      </a:r>
                      <a:r>
                        <a:rPr kumimoji="1" lang="ja-JP" altLang="en-US" dirty="0" smtClean="0"/>
                        <a:t>　</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r>
                        <a:rPr lang="ja-JP" altLang="en-US" dirty="0" smtClean="0">
                          <a:solidFill>
                            <a:schemeClr val="tx1"/>
                          </a:solidFill>
                        </a:rPr>
                        <a:t>　・企　業　　　　・団体　　　　・行政機関</a:t>
                      </a:r>
                      <a:endParaRPr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215915578"/>
                  </a:ext>
                </a:extLst>
              </a:tr>
              <a:tr h="475186">
                <a:tc>
                  <a:txBody>
                    <a:bodyPr/>
                    <a:lstStyle/>
                    <a:p>
                      <a:pPr algn="ctr"/>
                      <a:r>
                        <a:rPr kumimoji="1" lang="ja-JP" altLang="en-US" b="1" dirty="0" smtClean="0"/>
                        <a:t>参加者名</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27211369"/>
                  </a:ext>
                </a:extLst>
              </a:tr>
              <a:tr h="458215">
                <a:tc>
                  <a:txBody>
                    <a:bodyPr/>
                    <a:lstStyle/>
                    <a:p>
                      <a:pPr algn="ctr"/>
                      <a:r>
                        <a:rPr kumimoji="1" lang="ja-JP" altLang="en-US" b="1" dirty="0" smtClean="0"/>
                        <a:t>代表者</a:t>
                      </a:r>
                      <a:r>
                        <a:rPr kumimoji="1" lang="ja-JP" altLang="en-US" b="1" baseline="0" dirty="0" smtClean="0"/>
                        <a:t> </a:t>
                      </a:r>
                      <a:r>
                        <a:rPr kumimoji="1" lang="ja-JP" altLang="en-US" b="1" dirty="0" smtClean="0"/>
                        <a:t>役職・氏名</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89685967"/>
                  </a:ext>
                </a:extLst>
              </a:tr>
              <a:tr h="447505">
                <a:tc>
                  <a:txBody>
                    <a:bodyPr/>
                    <a:lstStyle/>
                    <a:p>
                      <a:pPr algn="ctr"/>
                      <a:r>
                        <a:rPr kumimoji="1" lang="ja-JP" altLang="en-US" b="1" dirty="0" smtClean="0"/>
                        <a:t>住　　所</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r>
                        <a:rPr kumimoji="1" lang="ja-JP" altLang="en-US" dirty="0" smtClean="0"/>
                        <a:t>〒　　</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90322566"/>
                  </a:ext>
                </a:extLst>
              </a:tr>
              <a:tr h="496008">
                <a:tc>
                  <a:txBody>
                    <a:bodyPr/>
                    <a:lstStyle/>
                    <a:p>
                      <a:pPr algn="ctr"/>
                      <a:r>
                        <a:rPr kumimoji="1" lang="ja-JP" altLang="en-US" b="1" dirty="0" smtClean="0"/>
                        <a:t>代表電話番号</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1641159"/>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393138682"/>
              </p:ext>
            </p:extLst>
          </p:nvPr>
        </p:nvGraphicFramePr>
        <p:xfrm>
          <a:off x="387349" y="6407348"/>
          <a:ext cx="6083301" cy="1938184"/>
        </p:xfrm>
        <a:graphic>
          <a:graphicData uri="http://schemas.openxmlformats.org/drawingml/2006/table">
            <a:tbl>
              <a:tblPr firstRow="1" bandRow="1">
                <a:tableStyleId>{7E9639D4-E3E2-4D34-9284-5A2195B3D0D7}</a:tableStyleId>
              </a:tblPr>
              <a:tblGrid>
                <a:gridCol w="718388">
                  <a:extLst>
                    <a:ext uri="{9D8B030D-6E8A-4147-A177-3AD203B41FA5}">
                      <a16:colId xmlns:a16="http://schemas.microsoft.com/office/drawing/2014/main" val="1788154869"/>
                    </a:ext>
                  </a:extLst>
                </a:gridCol>
                <a:gridCol w="1294868">
                  <a:extLst>
                    <a:ext uri="{9D8B030D-6E8A-4147-A177-3AD203B41FA5}">
                      <a16:colId xmlns:a16="http://schemas.microsoft.com/office/drawing/2014/main" val="1167794308"/>
                    </a:ext>
                  </a:extLst>
                </a:gridCol>
                <a:gridCol w="4070045">
                  <a:extLst>
                    <a:ext uri="{9D8B030D-6E8A-4147-A177-3AD203B41FA5}">
                      <a16:colId xmlns:a16="http://schemas.microsoft.com/office/drawing/2014/main" val="4231127704"/>
                    </a:ext>
                  </a:extLst>
                </a:gridCol>
              </a:tblGrid>
              <a:tr h="467149">
                <a:tc rowSpan="4">
                  <a:txBody>
                    <a:bodyPr/>
                    <a:lstStyle/>
                    <a:p>
                      <a:r>
                        <a:rPr kumimoji="1" lang="ja-JP" altLang="en-US" dirty="0" smtClean="0">
                          <a:solidFill>
                            <a:schemeClr val="tx1"/>
                          </a:solidFill>
                        </a:rPr>
                        <a:t>担当者連絡先</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dirty="0" smtClean="0">
                          <a:solidFill>
                            <a:schemeClr val="tx1"/>
                          </a:solidFill>
                        </a:rPr>
                        <a:t>  所属・役職</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295113279"/>
                  </a:ext>
                </a:extLst>
              </a:tr>
              <a:tr h="490345">
                <a:tc vMerge="1">
                  <a:txBody>
                    <a:bodyPr/>
                    <a:lstStyle/>
                    <a:p>
                      <a:endParaRPr kumimoji="1" lang="ja-JP" altLang="en-US" dirty="0"/>
                    </a:p>
                  </a:txBody>
                  <a:tcPr/>
                </a:tc>
                <a:tc>
                  <a:txBody>
                    <a:bodyPr/>
                    <a:lstStyle/>
                    <a:p>
                      <a:r>
                        <a:rPr lang="ja-JP" altLang="en-US" b="1" dirty="0" smtClean="0">
                          <a:solidFill>
                            <a:schemeClr val="tx1"/>
                          </a:solidFill>
                        </a:rPr>
                        <a:t>    担当者名</a:t>
                      </a:r>
                      <a:endParaRPr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77266310"/>
                  </a:ext>
                </a:extLst>
              </a:tr>
              <a:tr h="490345">
                <a:tc vMerge="1">
                  <a:txBody>
                    <a:bodyPr/>
                    <a:lstStyle/>
                    <a:p>
                      <a:endParaRPr kumimoji="1" lang="ja-JP" altLang="en-US" dirty="0"/>
                    </a:p>
                  </a:txBody>
                  <a:tcPr/>
                </a:tc>
                <a:tc>
                  <a:txBody>
                    <a:bodyPr/>
                    <a:lstStyle/>
                    <a:p>
                      <a:r>
                        <a:rPr kumimoji="1" lang="ja-JP" altLang="en-US" sz="1200" b="1" dirty="0" smtClean="0">
                          <a:solidFill>
                            <a:schemeClr val="tx1"/>
                          </a:solidFill>
                        </a:rPr>
                        <a:t>メールアドレス</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73407047"/>
                  </a:ext>
                </a:extLst>
              </a:tr>
              <a:tr h="490345">
                <a:tc vMerge="1">
                  <a:txBody>
                    <a:bodyPr/>
                    <a:lstStyle/>
                    <a:p>
                      <a:endParaRPr kumimoji="1" lang="ja-JP" altLang="en-US" dirty="0"/>
                    </a:p>
                  </a:txBody>
                  <a:tcPr/>
                </a:tc>
                <a:tc>
                  <a:txBody>
                    <a:bodyPr/>
                    <a:lstStyle/>
                    <a:p>
                      <a:r>
                        <a:rPr kumimoji="1" lang="ja-JP" altLang="en-US" b="1" dirty="0" smtClean="0">
                          <a:solidFill>
                            <a:schemeClr val="tx1"/>
                          </a:solidFill>
                        </a:rPr>
                        <a:t>     電話番号</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80018"/>
                  </a:ext>
                </a:extLst>
              </a:tr>
            </a:tbl>
          </a:graphicData>
        </a:graphic>
      </p:graphicFrame>
      <p:sp>
        <p:nvSpPr>
          <p:cNvPr id="3" name="テキスト ボックス 2"/>
          <p:cNvSpPr txBox="1"/>
          <p:nvPr/>
        </p:nvSpPr>
        <p:spPr>
          <a:xfrm>
            <a:off x="303209" y="5964550"/>
            <a:ext cx="6083301" cy="415498"/>
          </a:xfrm>
          <a:prstGeom prst="rect">
            <a:avLst/>
          </a:prstGeom>
          <a:noFill/>
        </p:spPr>
        <p:txBody>
          <a:bodyPr wrap="square" rtlCol="0">
            <a:spAutoFit/>
          </a:bodyPr>
          <a:lstStyle/>
          <a:p>
            <a:r>
              <a:rPr kumimoji="1" lang="en-US" altLang="ja-JP" sz="1050" dirty="0" smtClean="0"/>
              <a:t>※</a:t>
            </a:r>
            <a:r>
              <a:rPr kumimoji="1" lang="ja-JP" altLang="en-US" sz="1050" dirty="0" smtClean="0"/>
              <a:t>上記の内容については、北海道渡島総合振興局ＨＰ等で公表させていただく場合がございます。</a:t>
            </a:r>
            <a:endParaRPr kumimoji="1" lang="en-US" altLang="ja-JP" sz="1050" dirty="0" smtClean="0"/>
          </a:p>
          <a:p>
            <a:r>
              <a:rPr kumimoji="1" lang="en-US" altLang="ja-JP" sz="1050" dirty="0" smtClean="0"/>
              <a:t>※</a:t>
            </a:r>
            <a:r>
              <a:rPr kumimoji="1" lang="ja-JP" altLang="en-US" sz="1050" dirty="0" smtClean="0"/>
              <a:t>ＨＰ等で紹介いただける取組については、取組紹介シートにご記入ください。</a:t>
            </a:r>
            <a:endParaRPr kumimoji="1" lang="ja-JP" altLang="en-US" sz="1050" dirty="0"/>
          </a:p>
        </p:txBody>
      </p:sp>
      <p:sp>
        <p:nvSpPr>
          <p:cNvPr id="11" name="テキスト ボックス 10"/>
          <p:cNvSpPr txBox="1"/>
          <p:nvPr/>
        </p:nvSpPr>
        <p:spPr>
          <a:xfrm>
            <a:off x="357977" y="8368703"/>
            <a:ext cx="6108699" cy="307777"/>
          </a:xfrm>
          <a:prstGeom prst="rect">
            <a:avLst/>
          </a:prstGeom>
          <a:noFill/>
        </p:spPr>
        <p:txBody>
          <a:bodyPr wrap="square" rtlCol="0">
            <a:spAutoFit/>
          </a:bodyPr>
          <a:lstStyle/>
          <a:p>
            <a:r>
              <a:rPr kumimoji="1" lang="ja-JP" altLang="en-US" sz="1400" dirty="0" smtClean="0"/>
              <a:t>■</a:t>
            </a:r>
            <a:r>
              <a:rPr kumimoji="1" lang="ja-JP" altLang="en-US" sz="1400" b="1" dirty="0" smtClean="0"/>
              <a:t>以下のメールアドレスまたはＦＡＸにより申込書をご提出ください。</a:t>
            </a:r>
            <a:endParaRPr kumimoji="1" lang="ja-JP" altLang="en-US" sz="1300" b="1" dirty="0">
              <a:latin typeface="+mj-ea"/>
              <a:ea typeface="+mj-ea"/>
            </a:endParaRPr>
          </a:p>
        </p:txBody>
      </p:sp>
      <p:sp>
        <p:nvSpPr>
          <p:cNvPr id="4" name="テキスト ボックス 3"/>
          <p:cNvSpPr txBox="1"/>
          <p:nvPr/>
        </p:nvSpPr>
        <p:spPr>
          <a:xfrm>
            <a:off x="396869" y="8699651"/>
            <a:ext cx="6073781" cy="707886"/>
          </a:xfrm>
          <a:prstGeom prst="rect">
            <a:avLst/>
          </a:prstGeom>
          <a:noFill/>
          <a:ln>
            <a:solidFill>
              <a:schemeClr val="tx1"/>
            </a:solidFill>
          </a:ln>
        </p:spPr>
        <p:txBody>
          <a:bodyPr wrap="square" rtlCol="0">
            <a:spAutoFit/>
          </a:bodyPr>
          <a:lstStyle/>
          <a:p>
            <a:r>
              <a:rPr kumimoji="1" lang="en-US" altLang="ja-JP" sz="1400" dirty="0" smtClean="0"/>
              <a:t>FAX     </a:t>
            </a:r>
            <a:r>
              <a:rPr kumimoji="1" lang="ja-JP" altLang="en-US" sz="1400" dirty="0" smtClean="0"/>
              <a:t>：</a:t>
            </a:r>
            <a:r>
              <a:rPr kumimoji="1" lang="en-US" altLang="ja-JP" sz="1400" dirty="0" smtClean="0"/>
              <a:t>0138-47-9205</a:t>
            </a:r>
          </a:p>
          <a:p>
            <a:r>
              <a:rPr kumimoji="1" lang="en-US" altLang="ja-JP" sz="1400" dirty="0" smtClean="0"/>
              <a:t>E-mail</a:t>
            </a:r>
            <a:r>
              <a:rPr kumimoji="1" lang="ja-JP" altLang="en-US" sz="1400" dirty="0" smtClean="0"/>
              <a:t>：</a:t>
            </a:r>
            <a:r>
              <a:rPr kumimoji="1" lang="en-US" altLang="ja-JP" sz="1400" dirty="0" smtClean="0"/>
              <a:t>oshima.kankyo20@pref.hokkaido.lg.jp</a:t>
            </a:r>
          </a:p>
          <a:p>
            <a:r>
              <a:rPr kumimoji="1" lang="en-US" altLang="ja-JP" sz="1200" dirty="0" smtClean="0"/>
              <a:t>※</a:t>
            </a:r>
            <a:r>
              <a:rPr kumimoji="1" lang="en-US" altLang="ja-JP" sz="1200" dirty="0" smtClean="0">
                <a:latin typeface="ＤＦ平成ゴシック体W5" panose="020B0509000000000000" pitchFamily="49" charset="-128"/>
                <a:ea typeface="ＤＦ平成ゴシック体W5" panose="020B0509000000000000" pitchFamily="49" charset="-128"/>
              </a:rPr>
              <a:t>FAX</a:t>
            </a:r>
            <a:r>
              <a:rPr kumimoji="1" lang="ja-JP" altLang="en-US" sz="1200" dirty="0" err="1" smtClean="0">
                <a:latin typeface="ＤＦ平成ゴシック体W5" panose="020B0509000000000000" pitchFamily="49" charset="-128"/>
                <a:ea typeface="ＤＦ平成ゴシック体W5" panose="020B0509000000000000" pitchFamily="49" charset="-128"/>
              </a:rPr>
              <a:t>、</a:t>
            </a:r>
            <a:r>
              <a:rPr kumimoji="1" lang="ja-JP" altLang="en-US" sz="1200" dirty="0" smtClean="0">
                <a:latin typeface="ＤＦ平成ゴシック体W5" panose="020B0509000000000000" pitchFamily="49" charset="-128"/>
                <a:ea typeface="ＤＦ平成ゴシック体W5" panose="020B0509000000000000" pitchFamily="49" charset="-128"/>
              </a:rPr>
              <a:t>メール以外での申込については、下記連絡先までお問い合わせください。</a:t>
            </a:r>
            <a:endParaRPr kumimoji="1" lang="ja-JP" altLang="en-US" sz="1200" dirty="0">
              <a:latin typeface="ＤＦ平成ゴシック体W5" panose="020B0509000000000000" pitchFamily="49" charset="-128"/>
              <a:ea typeface="ＤＦ平成ゴシック体W5" panose="020B0509000000000000" pitchFamily="49" charset="-128"/>
            </a:endParaRPr>
          </a:p>
        </p:txBody>
      </p:sp>
      <p:sp>
        <p:nvSpPr>
          <p:cNvPr id="13" name="テキスト ボックス 12"/>
          <p:cNvSpPr txBox="1"/>
          <p:nvPr/>
        </p:nvSpPr>
        <p:spPr>
          <a:xfrm>
            <a:off x="601657" y="9484731"/>
            <a:ext cx="5784853" cy="253916"/>
          </a:xfrm>
          <a:prstGeom prst="rect">
            <a:avLst/>
          </a:prstGeom>
          <a:noFill/>
          <a:ln>
            <a:noFill/>
          </a:ln>
        </p:spPr>
        <p:txBody>
          <a:bodyPr wrap="square" rtlCol="0">
            <a:spAutoFit/>
          </a:bodyPr>
          <a:lstStyle/>
          <a:p>
            <a:r>
              <a:rPr kumimoji="1" lang="ja-JP" altLang="en-US" sz="1050" dirty="0" smtClean="0"/>
              <a:t>［</a:t>
            </a:r>
            <a:r>
              <a:rPr kumimoji="1" lang="ja-JP" altLang="en-US" sz="1050" b="1" dirty="0" smtClean="0"/>
              <a:t>お問い合わせ先］北海道渡島総合振興局保健環境部環境生活課　電話</a:t>
            </a:r>
            <a:r>
              <a:rPr kumimoji="1" lang="ja-JP" altLang="en-US" sz="1050" dirty="0" smtClean="0"/>
              <a:t>　</a:t>
            </a:r>
            <a:r>
              <a:rPr kumimoji="1" lang="en-US" altLang="ja-JP" sz="1050" dirty="0" smtClean="0">
                <a:latin typeface="Arial Rounded MT Bold" panose="020F0704030504030204" pitchFamily="34" charset="0"/>
              </a:rPr>
              <a:t>0138-47-9437</a:t>
            </a:r>
            <a:endParaRPr kumimoji="1" lang="ja-JP" altLang="en-US" sz="1050" dirty="0">
              <a:latin typeface="Arial Rounded MT Bold" panose="020F0704030504030204" pitchFamily="34" charset="0"/>
            </a:endParaRPr>
          </a:p>
        </p:txBody>
      </p:sp>
      <p:cxnSp>
        <p:nvCxnSpPr>
          <p:cNvPr id="6" name="直線コネクタ 5"/>
          <p:cNvCxnSpPr/>
          <p:nvPr/>
        </p:nvCxnSpPr>
        <p:spPr>
          <a:xfrm>
            <a:off x="387349" y="9484731"/>
            <a:ext cx="6083301" cy="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387349" y="9738647"/>
            <a:ext cx="6083301" cy="0"/>
          </a:xfrm>
          <a:prstGeom prst="line">
            <a:avLst/>
          </a:prstGeom>
          <a:ln>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4989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812</TotalTime>
  <Words>436</Words>
  <Application>Microsoft Office PowerPoint</Application>
  <PresentationFormat>A4 210 x 297 mm</PresentationFormat>
  <Paragraphs>51</Paragraphs>
  <Slides>2</Slides>
  <Notes>1</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2</vt:i4>
      </vt:variant>
    </vt:vector>
  </HeadingPairs>
  <TitlesOfParts>
    <vt:vector size="19" baseType="lpstr">
      <vt:lpstr>$ＪＳ明朝</vt:lpstr>
      <vt:lpstr>BIZ UDPゴシック</vt:lpstr>
      <vt:lpstr>BIZ UDP明朝 Medium</vt:lpstr>
      <vt:lpstr>BIZ UDゴシック</vt:lpstr>
      <vt:lpstr>ＤＦ平成ゴシック体W5</vt:lpstr>
      <vt:lpstr>ＤＦ平成明朝体W7</vt:lpstr>
      <vt:lpstr>HGP創英角ｺﾞｼｯｸUB</vt:lpstr>
      <vt:lpstr>HG丸ｺﾞｼｯｸM-PRO</vt:lpstr>
      <vt:lpstr>游ゴシック</vt:lpstr>
      <vt:lpstr>游ゴシック Light</vt:lpstr>
      <vt:lpstr>Arial</vt:lpstr>
      <vt:lpstr>Arial Rounded MT Bold</vt:lpstr>
      <vt:lpstr>Bahnschrift</vt:lpstr>
      <vt:lpstr>Baskerville Old Face</vt:lpstr>
      <vt:lpstr>Calibri</vt:lpstr>
      <vt:lpstr>Calibri Light</vt:lpstr>
      <vt:lpstr>Office テーマ</vt:lpstr>
      <vt:lpstr>Oshima zero-carbon network</vt:lpstr>
      <vt:lpstr>渡島ゼロカーボンネットワークの活動 　 ・メールマガジンなどを活用し、ゼロカーボンに関する研修会等の開催情報や効果的な取組等 　の情報を共有します。 　　 ・ゼロカーボンなど、環境保全に積極的に取り組む企業・団体・行政機関の皆様の活動を渡島 　総合振興局のホームページで紹介します。 　　 ・ゼロカーボンに関する勉強会や研修会の開催をお考えの企業や団体等に対し、講師を派遣す 　るなどのサポートを実施します。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本田俊介</cp:lastModifiedBy>
  <cp:revision>53</cp:revision>
  <cp:lastPrinted>2022-07-19T08:46:22Z</cp:lastPrinted>
  <dcterms:created xsi:type="dcterms:W3CDTF">2022-05-06T02:08:12Z</dcterms:created>
  <dcterms:modified xsi:type="dcterms:W3CDTF">2022-07-19T08:47:58Z</dcterms:modified>
</cp:coreProperties>
</file>