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08" autoAdjust="0"/>
    <p:restoredTop sz="94660"/>
  </p:normalViewPr>
  <p:slideViewPr>
    <p:cSldViewPr snapToGrid="0">
      <p:cViewPr varScale="1">
        <p:scale>
          <a:sx n="80" d="100"/>
          <a:sy n="80" d="100"/>
        </p:scale>
        <p:origin x="3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D016153-703D-4ED3-89AB-48746F962DBB}" type="datetimeFigureOut">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B75952-C846-4AD0-A582-C40FE5D482E4}" type="slidenum">
              <a:rPr kumimoji="1" lang="ja-JP" altLang="en-US" smtClean="0"/>
              <a:t>‹#›</a:t>
            </a:fld>
            <a:endParaRPr kumimoji="1" lang="ja-JP" altLang="en-US"/>
          </a:p>
        </p:txBody>
      </p:sp>
    </p:spTree>
    <p:extLst>
      <p:ext uri="{BB962C8B-B14F-4D97-AF65-F5344CB8AC3E}">
        <p14:creationId xmlns:p14="http://schemas.microsoft.com/office/powerpoint/2010/main" val="3360355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016153-703D-4ED3-89AB-48746F962DBB}" type="datetimeFigureOut">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B75952-C846-4AD0-A582-C40FE5D482E4}" type="slidenum">
              <a:rPr kumimoji="1" lang="ja-JP" altLang="en-US" smtClean="0"/>
              <a:t>‹#›</a:t>
            </a:fld>
            <a:endParaRPr kumimoji="1" lang="ja-JP" altLang="en-US"/>
          </a:p>
        </p:txBody>
      </p:sp>
    </p:spTree>
    <p:extLst>
      <p:ext uri="{BB962C8B-B14F-4D97-AF65-F5344CB8AC3E}">
        <p14:creationId xmlns:p14="http://schemas.microsoft.com/office/powerpoint/2010/main" val="303422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016153-703D-4ED3-89AB-48746F962DBB}" type="datetimeFigureOut">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B75952-C846-4AD0-A582-C40FE5D482E4}" type="slidenum">
              <a:rPr kumimoji="1" lang="ja-JP" altLang="en-US" smtClean="0"/>
              <a:t>‹#›</a:t>
            </a:fld>
            <a:endParaRPr kumimoji="1" lang="ja-JP" altLang="en-US"/>
          </a:p>
        </p:txBody>
      </p:sp>
    </p:spTree>
    <p:extLst>
      <p:ext uri="{BB962C8B-B14F-4D97-AF65-F5344CB8AC3E}">
        <p14:creationId xmlns:p14="http://schemas.microsoft.com/office/powerpoint/2010/main" val="2195174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016153-703D-4ED3-89AB-48746F962DBB}" type="datetimeFigureOut">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B75952-C846-4AD0-A582-C40FE5D482E4}" type="slidenum">
              <a:rPr kumimoji="1" lang="ja-JP" altLang="en-US" smtClean="0"/>
              <a:t>‹#›</a:t>
            </a:fld>
            <a:endParaRPr kumimoji="1" lang="ja-JP" altLang="en-US"/>
          </a:p>
        </p:txBody>
      </p:sp>
    </p:spTree>
    <p:extLst>
      <p:ext uri="{BB962C8B-B14F-4D97-AF65-F5344CB8AC3E}">
        <p14:creationId xmlns:p14="http://schemas.microsoft.com/office/powerpoint/2010/main" val="65750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D016153-703D-4ED3-89AB-48746F962DBB}" type="datetimeFigureOut">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B75952-C846-4AD0-A582-C40FE5D482E4}" type="slidenum">
              <a:rPr kumimoji="1" lang="ja-JP" altLang="en-US" smtClean="0"/>
              <a:t>‹#›</a:t>
            </a:fld>
            <a:endParaRPr kumimoji="1" lang="ja-JP" altLang="en-US"/>
          </a:p>
        </p:txBody>
      </p:sp>
    </p:spTree>
    <p:extLst>
      <p:ext uri="{BB962C8B-B14F-4D97-AF65-F5344CB8AC3E}">
        <p14:creationId xmlns:p14="http://schemas.microsoft.com/office/powerpoint/2010/main" val="4175613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D016153-703D-4ED3-89AB-48746F962DBB}" type="datetimeFigureOut">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B75952-C846-4AD0-A582-C40FE5D482E4}" type="slidenum">
              <a:rPr kumimoji="1" lang="ja-JP" altLang="en-US" smtClean="0"/>
              <a:t>‹#›</a:t>
            </a:fld>
            <a:endParaRPr kumimoji="1" lang="ja-JP" altLang="en-US"/>
          </a:p>
        </p:txBody>
      </p:sp>
    </p:spTree>
    <p:extLst>
      <p:ext uri="{BB962C8B-B14F-4D97-AF65-F5344CB8AC3E}">
        <p14:creationId xmlns:p14="http://schemas.microsoft.com/office/powerpoint/2010/main" val="278774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D016153-703D-4ED3-89AB-48746F962DBB}" type="datetimeFigureOut">
              <a:rPr kumimoji="1" lang="ja-JP" altLang="en-US" smtClean="0"/>
              <a:t>2024/3/13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B75952-C846-4AD0-A582-C40FE5D482E4}" type="slidenum">
              <a:rPr kumimoji="1" lang="ja-JP" altLang="en-US" smtClean="0"/>
              <a:t>‹#›</a:t>
            </a:fld>
            <a:endParaRPr kumimoji="1" lang="ja-JP" altLang="en-US"/>
          </a:p>
        </p:txBody>
      </p:sp>
    </p:spTree>
    <p:extLst>
      <p:ext uri="{BB962C8B-B14F-4D97-AF65-F5344CB8AC3E}">
        <p14:creationId xmlns:p14="http://schemas.microsoft.com/office/powerpoint/2010/main" val="2493664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D016153-703D-4ED3-89AB-48746F962DBB}" type="datetimeFigureOut">
              <a:rPr kumimoji="1" lang="ja-JP" altLang="en-US" smtClean="0"/>
              <a:t>2024/3/13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B75952-C846-4AD0-A582-C40FE5D482E4}" type="slidenum">
              <a:rPr kumimoji="1" lang="ja-JP" altLang="en-US" smtClean="0"/>
              <a:t>‹#›</a:t>
            </a:fld>
            <a:endParaRPr kumimoji="1" lang="ja-JP" altLang="en-US"/>
          </a:p>
        </p:txBody>
      </p:sp>
    </p:spTree>
    <p:extLst>
      <p:ext uri="{BB962C8B-B14F-4D97-AF65-F5344CB8AC3E}">
        <p14:creationId xmlns:p14="http://schemas.microsoft.com/office/powerpoint/2010/main" val="3390779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16153-703D-4ED3-89AB-48746F962DBB}" type="datetimeFigureOut">
              <a:rPr kumimoji="1" lang="ja-JP" altLang="en-US" smtClean="0"/>
              <a:t>2024/3/13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9B75952-C846-4AD0-A582-C40FE5D482E4}" type="slidenum">
              <a:rPr kumimoji="1" lang="ja-JP" altLang="en-US" smtClean="0"/>
              <a:t>‹#›</a:t>
            </a:fld>
            <a:endParaRPr kumimoji="1" lang="ja-JP" altLang="en-US"/>
          </a:p>
        </p:txBody>
      </p:sp>
    </p:spTree>
    <p:extLst>
      <p:ext uri="{BB962C8B-B14F-4D97-AF65-F5344CB8AC3E}">
        <p14:creationId xmlns:p14="http://schemas.microsoft.com/office/powerpoint/2010/main" val="2620601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016153-703D-4ED3-89AB-48746F962DBB}" type="datetimeFigureOut">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B75952-C846-4AD0-A582-C40FE5D482E4}" type="slidenum">
              <a:rPr kumimoji="1" lang="ja-JP" altLang="en-US" smtClean="0"/>
              <a:t>‹#›</a:t>
            </a:fld>
            <a:endParaRPr kumimoji="1" lang="ja-JP" altLang="en-US"/>
          </a:p>
        </p:txBody>
      </p:sp>
    </p:spTree>
    <p:extLst>
      <p:ext uri="{BB962C8B-B14F-4D97-AF65-F5344CB8AC3E}">
        <p14:creationId xmlns:p14="http://schemas.microsoft.com/office/powerpoint/2010/main" val="2009741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016153-703D-4ED3-89AB-48746F962DBB}" type="datetimeFigureOut">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B75952-C846-4AD0-A582-C40FE5D482E4}" type="slidenum">
              <a:rPr kumimoji="1" lang="ja-JP" altLang="en-US" smtClean="0"/>
              <a:t>‹#›</a:t>
            </a:fld>
            <a:endParaRPr kumimoji="1" lang="ja-JP" altLang="en-US"/>
          </a:p>
        </p:txBody>
      </p:sp>
    </p:spTree>
    <p:extLst>
      <p:ext uri="{BB962C8B-B14F-4D97-AF65-F5344CB8AC3E}">
        <p14:creationId xmlns:p14="http://schemas.microsoft.com/office/powerpoint/2010/main" val="1585512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D016153-703D-4ED3-89AB-48746F962DBB}" type="datetimeFigureOut">
              <a:rPr kumimoji="1" lang="ja-JP" altLang="en-US" smtClean="0"/>
              <a:t>2024/3/13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9B75952-C846-4AD0-A582-C40FE5D482E4}" type="slidenum">
              <a:rPr kumimoji="1" lang="ja-JP" altLang="en-US" smtClean="0"/>
              <a:t>‹#›</a:t>
            </a:fld>
            <a:endParaRPr kumimoji="1" lang="ja-JP" altLang="en-US"/>
          </a:p>
        </p:txBody>
      </p:sp>
    </p:spTree>
    <p:extLst>
      <p:ext uri="{BB962C8B-B14F-4D97-AF65-F5344CB8AC3E}">
        <p14:creationId xmlns:p14="http://schemas.microsoft.com/office/powerpoint/2010/main" val="19952841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9705"/>
            <a:ext cx="6858000" cy="9906636"/>
          </a:xfrm>
          <a:prstGeom prst="rect">
            <a:avLst/>
          </a:prstGeom>
        </p:spPr>
      </p:pic>
      <p:sp>
        <p:nvSpPr>
          <p:cNvPr id="5" name="テキスト ボックス 4"/>
          <p:cNvSpPr txBox="1"/>
          <p:nvPr/>
        </p:nvSpPr>
        <p:spPr>
          <a:xfrm rot="21282893">
            <a:off x="98722" y="197510"/>
            <a:ext cx="4306955" cy="400110"/>
          </a:xfrm>
          <a:prstGeom prst="rect">
            <a:avLst/>
          </a:prstGeom>
          <a:noFill/>
        </p:spPr>
        <p:txBody>
          <a:bodyPr wrap="square" rtlCol="0">
            <a:spAutoFit/>
          </a:bodyPr>
          <a:lstStyle/>
          <a:p>
            <a:r>
              <a:rPr kumimoji="1" lang="ja-JP" altLang="en-US" sz="2000" dirty="0" smtClean="0">
                <a:ln w="0">
                  <a:solidFill>
                    <a:schemeClr val="bg1"/>
                  </a:solidFill>
                </a:ln>
                <a:solidFill>
                  <a:schemeClr val="accent6"/>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渡島管内企業の人材確保を応援！</a:t>
            </a:r>
            <a:endParaRPr kumimoji="1" lang="ja-JP" altLang="en-US" sz="2000" dirty="0">
              <a:ln w="0">
                <a:solidFill>
                  <a:schemeClr val="bg1"/>
                </a:solidFill>
              </a:ln>
              <a:solidFill>
                <a:schemeClr val="accent6"/>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566676" y="732966"/>
            <a:ext cx="5724644" cy="1200329"/>
          </a:xfrm>
          <a:prstGeom prst="rect">
            <a:avLst/>
          </a:prstGeom>
          <a:noFill/>
          <a:ln>
            <a:noFill/>
          </a:ln>
        </p:spPr>
        <p:txBody>
          <a:bodyPr wrap="none" lIns="91440" tIns="45720" rIns="91440" bIns="45720">
            <a:spAutoFit/>
          </a:bodyPr>
          <a:lstStyle/>
          <a:p>
            <a:pPr algn="ctr"/>
            <a:r>
              <a:rPr lang="ja-JP" altLang="en-US" sz="7200" b="1" dirty="0" smtClean="0">
                <a:ln w="9525">
                  <a:solidFill>
                    <a:schemeClr val="bg1"/>
                  </a:solidFill>
                  <a:prstDash val="solid"/>
                </a:ln>
                <a:solidFill>
                  <a:schemeClr val="accent6">
                    <a:lumMod val="75000"/>
                  </a:schemeClr>
                </a:solidFill>
                <a:effectLst>
                  <a:glow rad="101600">
                    <a:schemeClr val="accent4">
                      <a:satMod val="175000"/>
                      <a:alpha val="40000"/>
                    </a:schemeClr>
                  </a:glow>
                  <a:outerShdw blurRad="152400" dist="38100" sx="102000" sy="102000" algn="l" rotWithShape="0">
                    <a:prstClr val="black">
                      <a:alpha val="40000"/>
                    </a:prstClr>
                  </a:outerShdw>
                  <a:reflection blurRad="6350" stA="60000" endA="900" endPos="0" dist="29997" dir="5400000" sy="-100000" algn="bl" rotWithShape="0"/>
                </a:effectLst>
              </a:rPr>
              <a:t>若者採用企業</a:t>
            </a:r>
            <a:endParaRPr lang="ja-JP" altLang="en-US" sz="7200" b="1" cap="none" spc="0" dirty="0">
              <a:ln w="9525">
                <a:solidFill>
                  <a:schemeClr val="bg1"/>
                </a:solidFill>
                <a:prstDash val="solid"/>
              </a:ln>
              <a:solidFill>
                <a:schemeClr val="accent6">
                  <a:lumMod val="75000"/>
                </a:schemeClr>
              </a:solidFill>
              <a:effectLst>
                <a:glow rad="101600">
                  <a:schemeClr val="accent4">
                    <a:satMod val="175000"/>
                    <a:alpha val="40000"/>
                  </a:schemeClr>
                </a:glow>
                <a:outerShdw blurRad="152400" dist="38100" sx="102000" sy="102000" algn="l" rotWithShape="0">
                  <a:prstClr val="black">
                    <a:alpha val="40000"/>
                  </a:prstClr>
                </a:outerShdw>
                <a:reflection blurRad="6350" stA="60000" endA="900" endPos="0" dist="29997" dir="5400000" sy="-100000" algn="bl" rotWithShape="0"/>
              </a:effectLst>
            </a:endParaRPr>
          </a:p>
        </p:txBody>
      </p:sp>
      <p:sp>
        <p:nvSpPr>
          <p:cNvPr id="7" name="正方形/長方形 6"/>
          <p:cNvSpPr/>
          <p:nvPr/>
        </p:nvSpPr>
        <p:spPr>
          <a:xfrm>
            <a:off x="2006009" y="1767829"/>
            <a:ext cx="2954655" cy="1200329"/>
          </a:xfrm>
          <a:prstGeom prst="rect">
            <a:avLst/>
          </a:prstGeom>
          <a:noFill/>
          <a:ln>
            <a:noFill/>
          </a:ln>
        </p:spPr>
        <p:txBody>
          <a:bodyPr wrap="none" lIns="91440" tIns="45720" rIns="91440" bIns="45720">
            <a:spAutoFit/>
          </a:bodyPr>
          <a:lstStyle/>
          <a:p>
            <a:pPr algn="ctr"/>
            <a:r>
              <a:rPr lang="ja-JP" altLang="en-US" sz="72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rPr>
              <a:t>募集中</a:t>
            </a:r>
            <a:endParaRPr lang="ja-JP" altLang="en-US" sz="72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endParaRPr>
          </a:p>
        </p:txBody>
      </p:sp>
      <p:sp>
        <p:nvSpPr>
          <p:cNvPr id="8" name="楕円 7"/>
          <p:cNvSpPr/>
          <p:nvPr/>
        </p:nvSpPr>
        <p:spPr>
          <a:xfrm>
            <a:off x="5307456" y="1971931"/>
            <a:ext cx="1460191" cy="1075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latin typeface="ＤＦ特太ゴシック体" panose="020B0509000000000000" pitchFamily="49" charset="-128"/>
                <a:ea typeface="ＤＦ特太ゴシック体" panose="020B0509000000000000" pitchFamily="49" charset="-128"/>
              </a:rPr>
              <a:t>登録無料</a:t>
            </a:r>
            <a:endParaRPr kumimoji="1" lang="ja-JP" altLang="en-US" sz="3200" dirty="0">
              <a:latin typeface="ＤＦ特太ゴシック体" panose="020B0509000000000000" pitchFamily="49" charset="-128"/>
              <a:ea typeface="ＤＦ特太ゴシック体" panose="020B0509000000000000" pitchFamily="49" charset="-128"/>
            </a:endParaRPr>
          </a:p>
        </p:txBody>
      </p:sp>
      <p:sp>
        <p:nvSpPr>
          <p:cNvPr id="9" name="正方形/長方形 8"/>
          <p:cNvSpPr/>
          <p:nvPr/>
        </p:nvSpPr>
        <p:spPr>
          <a:xfrm>
            <a:off x="432711" y="4913613"/>
            <a:ext cx="6101253" cy="646331"/>
          </a:xfrm>
          <a:prstGeom prst="rect">
            <a:avLst/>
          </a:prstGeom>
        </p:spPr>
        <p:txBody>
          <a:bodyPr wrap="square">
            <a:spAutoFit/>
          </a:bodyPr>
          <a:lstStyle/>
          <a:p>
            <a:r>
              <a:rPr lang="ja-JP" altLang="en-US" sz="1200" dirty="0" smtClean="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　函館</a:t>
            </a:r>
            <a:r>
              <a:rPr lang="ja-JP" altLang="en-US" sz="1200"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渡島檜山地域における洋上風力発電をはじめとしたＧＸ関連産業の発展や港湾利用の活性化、さらに脱炭素と共に進める地域づくりに繋げることを目的に立ち上げた「函館渡島檜山ゼロカーボン北海道推進協議会」の設立を記念して、シンポジウムを開催します</a:t>
            </a:r>
            <a:r>
              <a:rPr lang="ja-JP" altLang="en-US" sz="1200" dirty="0" smtClean="0">
                <a:effectLst>
                  <a:outerShdw blurRad="38100" dist="38100" dir="2700000" algn="tl">
                    <a:srgbClr val="000000">
                      <a:alpha val="43137"/>
                    </a:srgbClr>
                  </a:outerShdw>
                </a:effectLst>
                <a:latin typeface="ＤＨＰ平成ゴシックW5" panose="020B0500000000000000" pitchFamily="50" charset="-128"/>
                <a:ea typeface="ＤＨＰ平成ゴシックW5" panose="020B0500000000000000" pitchFamily="50" charset="-128"/>
              </a:rPr>
              <a:t>。</a:t>
            </a:r>
            <a:endParaRPr lang="ja-JP" altLang="en-US" sz="1200" dirty="0">
              <a:effectLst>
                <a:outerShdw blurRad="38100" dist="38100" dir="2700000" algn="tl">
                  <a:srgbClr val="000000">
                    <a:alpha val="43137"/>
                  </a:srgbClr>
                </a:outerShdw>
              </a:effectLst>
              <a:latin typeface="ＤＨＰ平成ゴシックW5" panose="020B0500000000000000" pitchFamily="50" charset="-128"/>
              <a:ea typeface="ＤＨＰ平成ゴシックW5" panose="020B0500000000000000" pitchFamily="50" charset="-128"/>
            </a:endParaRPr>
          </a:p>
        </p:txBody>
      </p:sp>
      <p:sp>
        <p:nvSpPr>
          <p:cNvPr id="10" name="正方形/長方形 9"/>
          <p:cNvSpPr/>
          <p:nvPr/>
        </p:nvSpPr>
        <p:spPr>
          <a:xfrm>
            <a:off x="278297" y="3126616"/>
            <a:ext cx="6374294" cy="6255897"/>
          </a:xfrm>
          <a:prstGeom prst="rect">
            <a:avLst/>
          </a:prstGeom>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400"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　地域産業を担う若者人材の確保及び定着促進を図る</a:t>
            </a:r>
            <a:r>
              <a:rPr lang="ja-JP" altLang="en-US" sz="1400" dirty="0" smtClean="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ため、新規</a:t>
            </a:r>
            <a:r>
              <a:rPr lang="ja-JP" altLang="en-US" sz="1400"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高等学校卒業者及び新規学卒者等の採用を希望する企業を募集します。</a:t>
            </a:r>
          </a:p>
          <a:p>
            <a:r>
              <a:rPr lang="ja-JP" altLang="en-US" sz="1400"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　「若者を正社員として採用したい」、「実習受入れを通して若者の受入体制を構築したい」などのニーズをお持ちの企業の皆様の応募をお待ちしております。</a:t>
            </a:r>
          </a:p>
          <a:p>
            <a:endParaRPr lang="ja-JP" altLang="en-US" sz="1400"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endParaRPr>
          </a:p>
          <a:p>
            <a:r>
              <a:rPr lang="en-US" altLang="ja-JP" sz="1400"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a:t>
            </a:r>
            <a:r>
              <a:rPr lang="ja-JP" altLang="en-US" sz="1400"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メリット</a:t>
            </a:r>
            <a:r>
              <a:rPr lang="en-US" altLang="ja-JP" sz="1400"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a:t>
            </a:r>
          </a:p>
          <a:p>
            <a:r>
              <a:rPr lang="ja-JP" altLang="en-US" sz="1400"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・登録企業には、渡島総合振興局から、国、道、</a:t>
            </a:r>
            <a:r>
              <a:rPr lang="ja-JP" altLang="en-US" sz="1400" dirty="0" smtClean="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各市町・支援</a:t>
            </a:r>
            <a:r>
              <a:rPr lang="ja-JP" altLang="en-US" sz="1400"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機関等が実施</a:t>
            </a:r>
            <a:r>
              <a:rPr lang="ja-JP" altLang="en-US" sz="1400" dirty="0" smtClean="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する</a:t>
            </a:r>
            <a:endParaRPr lang="en-US" altLang="ja-JP" sz="1400" dirty="0" smtClean="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endParaRPr>
          </a:p>
          <a:p>
            <a:r>
              <a:rPr lang="ja-JP" altLang="en-US" sz="1400" dirty="0" smtClean="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  </a:t>
            </a:r>
            <a:r>
              <a:rPr lang="ja-JP" altLang="en-US" sz="1400" u="sng" dirty="0" smtClean="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a:t>
            </a:r>
            <a:r>
              <a:rPr lang="ja-JP" altLang="en-US" sz="1400" u="sng"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各種人材確保</a:t>
            </a:r>
            <a:r>
              <a:rPr lang="ja-JP" altLang="en-US" sz="1400" u="sng" dirty="0" smtClean="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事業や補助制度など」</a:t>
            </a:r>
            <a:r>
              <a:rPr lang="ja-JP" altLang="en-US" sz="1400" u="sng"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の情報提供</a:t>
            </a:r>
            <a:r>
              <a:rPr lang="ja-JP" altLang="en-US" sz="1400"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をします。</a:t>
            </a:r>
          </a:p>
          <a:p>
            <a:r>
              <a:rPr lang="ja-JP" altLang="en-US" sz="1400"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・登録いただいた企業情報</a:t>
            </a:r>
            <a:r>
              <a:rPr lang="ja-JP" altLang="en-US" sz="1400" dirty="0" smtClean="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をホームページで公開・情報提供</a:t>
            </a:r>
            <a:r>
              <a:rPr lang="ja-JP" altLang="en-US" sz="1400"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することで</a:t>
            </a:r>
            <a:r>
              <a:rPr lang="ja-JP" altLang="en-US" sz="1400" dirty="0" smtClean="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a:t>
            </a:r>
            <a:endParaRPr lang="en-US" altLang="ja-JP" sz="1400" dirty="0" smtClean="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endParaRPr>
          </a:p>
          <a:p>
            <a:r>
              <a:rPr lang="en-US" altLang="ja-JP" sz="1400"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 </a:t>
            </a:r>
            <a:r>
              <a:rPr lang="en-US" altLang="ja-JP" sz="1400" dirty="0" smtClean="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 </a:t>
            </a:r>
            <a:r>
              <a:rPr lang="ja-JP" altLang="en-US" sz="1400" u="sng" dirty="0" smtClean="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登録</a:t>
            </a:r>
            <a:r>
              <a:rPr lang="ja-JP" altLang="en-US" sz="1400" u="sng"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企業は若者採用に</a:t>
            </a:r>
            <a:r>
              <a:rPr lang="ja-JP" altLang="en-US" sz="1400" u="sng" dirty="0" smtClean="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向けて、企業アピールの</a:t>
            </a:r>
            <a:r>
              <a:rPr lang="ja-JP" altLang="en-US" sz="1400" u="sng"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チャンス</a:t>
            </a:r>
            <a:r>
              <a:rPr lang="ja-JP" altLang="en-US" sz="1400"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につながります。</a:t>
            </a:r>
          </a:p>
          <a:p>
            <a:endParaRPr lang="ja-JP" altLang="en-US" sz="1400"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endParaRPr>
          </a:p>
          <a:p>
            <a:endParaRPr lang="en-US" altLang="ja-JP" dirty="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endParaRPr>
          </a:p>
          <a:p>
            <a:r>
              <a:rPr lang="ja-JP" altLang="en-US" dirty="0" smtClean="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rPr>
              <a:t>　</a:t>
            </a:r>
            <a:endParaRPr lang="en-US" altLang="ja-JP" dirty="0" smtClean="0">
              <a:effectLst>
                <a:outerShdw blurRad="38100" dist="38100" dir="2700000" algn="tl">
                  <a:srgbClr val="000000">
                    <a:alpha val="43137"/>
                  </a:srgbClr>
                </a:outerShdw>
              </a:effectLst>
              <a:latin typeface="ＭＳ Ｐ明朝" panose="02020600040205080304" pitchFamily="18" charset="-128"/>
              <a:ea typeface="ＭＳ Ｐ明朝" panose="02020600040205080304" pitchFamily="18" charset="-128"/>
            </a:endParaRPr>
          </a:p>
        </p:txBody>
      </p:sp>
      <p:sp>
        <p:nvSpPr>
          <p:cNvPr id="11" name="テキスト ボックス 10"/>
          <p:cNvSpPr txBox="1"/>
          <p:nvPr/>
        </p:nvSpPr>
        <p:spPr>
          <a:xfrm>
            <a:off x="606481" y="7490362"/>
            <a:ext cx="5753710" cy="1631216"/>
          </a:xfrm>
          <a:prstGeom prst="rect">
            <a:avLst/>
          </a:prstGeom>
          <a:noFill/>
          <a:ln>
            <a:solidFill>
              <a:srgbClr val="92D050"/>
            </a:solidFill>
          </a:ln>
        </p:spPr>
        <p:txBody>
          <a:bodyPr wrap="square" rtlCol="0">
            <a:spAutoFit/>
          </a:bodyPr>
          <a:lstStyle/>
          <a:p>
            <a:pPr>
              <a:lnSpc>
                <a:spcPts val="1500"/>
              </a:lnSpc>
            </a:pPr>
            <a:r>
              <a:rPr lang="ja-JP" altLang="en-US" sz="1400" dirty="0" smtClean="0">
                <a:latin typeface="ＭＳ Ｐ明朝" panose="02020600040205080304" pitchFamily="18" charset="-128"/>
                <a:ea typeface="ＭＳ Ｐ明朝" panose="02020600040205080304" pitchFamily="18" charset="-128"/>
              </a:rPr>
              <a:t>登録方法①</a:t>
            </a:r>
            <a:endParaRPr lang="en-US" altLang="ja-JP" sz="1400" dirty="0" smtClean="0">
              <a:latin typeface="ＭＳ Ｐ明朝" panose="02020600040205080304" pitchFamily="18" charset="-128"/>
              <a:ea typeface="ＭＳ Ｐ明朝" panose="02020600040205080304" pitchFamily="18" charset="-128"/>
            </a:endParaRPr>
          </a:p>
          <a:p>
            <a:pPr>
              <a:lnSpc>
                <a:spcPts val="1500"/>
              </a:lnSpc>
            </a:pPr>
            <a:r>
              <a:rPr lang="ja-JP" altLang="en-US" sz="1400" dirty="0" smtClean="0">
                <a:latin typeface="ＭＳ Ｐ明朝" panose="02020600040205080304" pitchFamily="18" charset="-128"/>
                <a:ea typeface="ＭＳ Ｐ明朝" panose="02020600040205080304" pitchFamily="18" charset="-128"/>
              </a:rPr>
              <a:t>以下の</a:t>
            </a:r>
            <a:r>
              <a:rPr lang="en-US" altLang="ja-JP" sz="1400" dirty="0" smtClean="0">
                <a:latin typeface="ＭＳ Ｐ明朝" panose="02020600040205080304" pitchFamily="18" charset="-128"/>
                <a:ea typeface="ＭＳ Ｐ明朝" panose="02020600040205080304" pitchFamily="18" charset="-128"/>
              </a:rPr>
              <a:t>URL</a:t>
            </a:r>
            <a:r>
              <a:rPr lang="ja-JP" altLang="en-US" sz="1400" dirty="0" smtClean="0">
                <a:latin typeface="ＭＳ Ｐ明朝" panose="02020600040205080304" pitchFamily="18" charset="-128"/>
                <a:ea typeface="ＭＳ Ｐ明朝" panose="02020600040205080304" pitchFamily="18" charset="-128"/>
              </a:rPr>
              <a:t>かＱＲコードからお申し込みください。</a:t>
            </a:r>
          </a:p>
          <a:p>
            <a:pPr>
              <a:lnSpc>
                <a:spcPts val="1500"/>
              </a:lnSpc>
            </a:pPr>
            <a:r>
              <a:rPr lang="en-US" altLang="ja-JP" sz="1400" dirty="0"/>
              <a:t>https://www.harp.lg.jp/SksJuminWeb/EntryForm?id=pj4kG9Xa</a:t>
            </a:r>
            <a:endParaRPr lang="ja-JP" altLang="en-US" sz="1400" dirty="0" smtClean="0">
              <a:latin typeface="ＭＳ Ｐ明朝" panose="02020600040205080304" pitchFamily="18" charset="-128"/>
              <a:ea typeface="ＭＳ Ｐ明朝" panose="02020600040205080304" pitchFamily="18" charset="-128"/>
            </a:endParaRPr>
          </a:p>
          <a:p>
            <a:pPr>
              <a:lnSpc>
                <a:spcPts val="1500"/>
              </a:lnSpc>
            </a:pPr>
            <a:r>
              <a:rPr lang="ja-JP" altLang="en-US" sz="1400" dirty="0" smtClean="0">
                <a:latin typeface="ＭＳ Ｐ明朝" panose="02020600040205080304" pitchFamily="18" charset="-128"/>
                <a:ea typeface="ＭＳ Ｐ明朝" panose="02020600040205080304" pitchFamily="18" charset="-128"/>
              </a:rPr>
              <a:t>登録方法②</a:t>
            </a:r>
            <a:endParaRPr lang="en-US" altLang="ja-JP" sz="1400" dirty="0" smtClean="0">
              <a:latin typeface="ＭＳ Ｐ明朝" panose="02020600040205080304" pitchFamily="18" charset="-128"/>
              <a:ea typeface="ＭＳ Ｐ明朝" panose="02020600040205080304" pitchFamily="18" charset="-128"/>
            </a:endParaRPr>
          </a:p>
          <a:p>
            <a:pPr>
              <a:lnSpc>
                <a:spcPts val="1500"/>
              </a:lnSpc>
            </a:pPr>
            <a:r>
              <a:rPr lang="ja-JP" altLang="en-US" sz="1400" dirty="0" smtClean="0">
                <a:latin typeface="ＭＳ Ｐ明朝" panose="02020600040205080304" pitchFamily="18" charset="-128"/>
                <a:ea typeface="ＭＳ Ｐ明朝" panose="02020600040205080304" pitchFamily="18" charset="-128"/>
              </a:rPr>
              <a:t>チラシ裏面にご記入いただき、</a:t>
            </a:r>
            <a:r>
              <a:rPr lang="en-US" altLang="ja-JP" sz="1400" dirty="0" smtClean="0">
                <a:latin typeface="ＭＳ Ｐ明朝" panose="02020600040205080304" pitchFamily="18" charset="-128"/>
                <a:ea typeface="ＭＳ Ｐ明朝" panose="02020600040205080304" pitchFamily="18" charset="-128"/>
              </a:rPr>
              <a:t>FAX</a:t>
            </a:r>
            <a:r>
              <a:rPr lang="ja-JP" altLang="en-US" sz="1400" dirty="0" smtClean="0">
                <a:latin typeface="ＭＳ Ｐ明朝" panose="02020600040205080304" pitchFamily="18" charset="-128"/>
                <a:ea typeface="ＭＳ Ｐ明朝" panose="02020600040205080304" pitchFamily="18" charset="-128"/>
              </a:rPr>
              <a:t>でお申し込みください。</a:t>
            </a:r>
            <a:endParaRPr lang="en-US" altLang="ja-JP" sz="1400" dirty="0" smtClean="0">
              <a:latin typeface="ＭＳ Ｐ明朝" panose="02020600040205080304" pitchFamily="18" charset="-128"/>
              <a:ea typeface="ＭＳ Ｐ明朝" panose="02020600040205080304" pitchFamily="18" charset="-128"/>
            </a:endParaRPr>
          </a:p>
          <a:p>
            <a:pPr>
              <a:lnSpc>
                <a:spcPts val="1500"/>
              </a:lnSpc>
            </a:pPr>
            <a:endParaRPr lang="en-US" altLang="ja-JP" sz="1400" dirty="0" smtClean="0">
              <a:latin typeface="ＭＳ Ｐ明朝" panose="02020600040205080304" pitchFamily="18" charset="-128"/>
              <a:ea typeface="ＭＳ Ｐ明朝" panose="02020600040205080304" pitchFamily="18" charset="-128"/>
            </a:endParaRPr>
          </a:p>
          <a:p>
            <a:pPr>
              <a:lnSpc>
                <a:spcPts val="1500"/>
              </a:lnSpc>
            </a:pPr>
            <a:r>
              <a:rPr lang="ja-JP" altLang="en-US" sz="1400" dirty="0" smtClean="0">
                <a:latin typeface="ＭＳ Ｐ明朝" panose="02020600040205080304" pitchFamily="18" charset="-128"/>
                <a:ea typeface="ＭＳ Ｐ明朝" panose="02020600040205080304" pitchFamily="18" charset="-128"/>
              </a:rPr>
              <a:t>お問い合わせ先　北海道</a:t>
            </a:r>
            <a:r>
              <a:rPr lang="ja-JP" altLang="en-US" sz="1400" dirty="0">
                <a:latin typeface="ＭＳ Ｐ明朝" panose="02020600040205080304" pitchFamily="18" charset="-128"/>
                <a:ea typeface="ＭＳ Ｐ明朝" panose="02020600040205080304" pitchFamily="18" charset="-128"/>
              </a:rPr>
              <a:t>渡島総合振興局商工労働</a:t>
            </a:r>
            <a:r>
              <a:rPr lang="ja-JP" altLang="en-US" sz="1400" dirty="0" smtClean="0">
                <a:latin typeface="ＭＳ Ｐ明朝" panose="02020600040205080304" pitchFamily="18" charset="-128"/>
                <a:ea typeface="ＭＳ Ｐ明朝" panose="02020600040205080304" pitchFamily="18" charset="-128"/>
              </a:rPr>
              <a:t>観光課　</a:t>
            </a:r>
            <a:endParaRPr lang="en-US" altLang="ja-JP" sz="1400" dirty="0" smtClean="0">
              <a:latin typeface="ＭＳ Ｐ明朝" panose="02020600040205080304" pitchFamily="18" charset="-128"/>
              <a:ea typeface="ＭＳ Ｐ明朝" panose="02020600040205080304" pitchFamily="18" charset="-128"/>
            </a:endParaRPr>
          </a:p>
          <a:p>
            <a:pPr>
              <a:lnSpc>
                <a:spcPts val="1500"/>
              </a:lnSpc>
            </a:pPr>
            <a:r>
              <a:rPr lang="ja-JP" altLang="en-US" sz="1400" dirty="0" smtClean="0">
                <a:latin typeface="ＭＳ Ｐ明朝" panose="02020600040205080304" pitchFamily="18" charset="-128"/>
                <a:ea typeface="ＭＳ Ｐ明朝" panose="02020600040205080304" pitchFamily="18" charset="-128"/>
              </a:rPr>
              <a:t>　　　　　 　　　　　　電話 ０１３８－４７－９４５７</a:t>
            </a:r>
            <a:endParaRPr lang="ja-JP" altLang="en-US" sz="1400" dirty="0">
              <a:latin typeface="ＭＳ Ｐ明朝" panose="02020600040205080304" pitchFamily="18" charset="-128"/>
              <a:ea typeface="ＭＳ Ｐ明朝" panose="02020600040205080304" pitchFamily="18" charset="-128"/>
            </a:endParaRPr>
          </a:p>
        </p:txBody>
      </p:sp>
      <p:pic>
        <p:nvPicPr>
          <p:cNvPr id="14" name="Picture 38"/>
          <p:cNvPicPr/>
          <p:nvPr/>
        </p:nvPicPr>
        <p:blipFill>
          <a:blip r:embed="rId3">
            <a:extLst>
              <a:ext uri="{28A0092B-C50C-407E-A947-70E740481C1C}">
                <a14:useLocalDpi xmlns:a14="http://schemas.microsoft.com/office/drawing/2010/main" val="0"/>
              </a:ext>
            </a:extLst>
          </a:blip>
          <a:srcRect/>
          <a:stretch>
            <a:fillRect/>
          </a:stretch>
        </p:blipFill>
        <p:spPr bwMode="auto">
          <a:xfrm>
            <a:off x="5650518" y="50220"/>
            <a:ext cx="1117129" cy="437912"/>
          </a:xfrm>
          <a:prstGeom prst="rect">
            <a:avLst/>
          </a:prstGeom>
          <a:noFill/>
          <a:extLst>
            <a:ext uri="{909E8E84-426E-40DD-AFC4-6F175D3DCCD1}">
              <a14:hiddenFill xmlns:a14="http://schemas.microsoft.com/office/drawing/2010/main">
                <a:solidFill>
                  <a:srgbClr val="FFFFFF"/>
                </a:solidFill>
              </a14:hiddenFill>
            </a:ext>
          </a:extLst>
        </p:spPr>
      </p:pic>
      <p:sp>
        <p:nvSpPr>
          <p:cNvPr id="2" name="角丸四角形 1"/>
          <p:cNvSpPr/>
          <p:nvPr/>
        </p:nvSpPr>
        <p:spPr>
          <a:xfrm>
            <a:off x="2961526" y="5559944"/>
            <a:ext cx="1007836" cy="95515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smtClean="0">
                <a:solidFill>
                  <a:schemeClr val="accent1">
                    <a:lumMod val="50000"/>
                  </a:schemeClr>
                </a:solidFill>
                <a:latin typeface="ＤＨＰ特太ゴシック体" panose="020B0500000000000000" pitchFamily="50" charset="-128"/>
                <a:ea typeface="ＤＨＰ特太ゴシック体" panose="020B0500000000000000" pitchFamily="50" charset="-128"/>
              </a:rPr>
              <a:t>振興局</a:t>
            </a:r>
            <a:endParaRPr kumimoji="1" lang="en-US" altLang="ja-JP" dirty="0" smtClean="0">
              <a:solidFill>
                <a:schemeClr val="accent1">
                  <a:lumMod val="50000"/>
                </a:schemeClr>
              </a:solidFill>
              <a:latin typeface="ＤＨＰ特太ゴシック体" panose="020B0500000000000000" pitchFamily="50" charset="-128"/>
              <a:ea typeface="ＤＨＰ特太ゴシック体" panose="020B0500000000000000" pitchFamily="50" charset="-128"/>
            </a:endParaRPr>
          </a:p>
          <a:p>
            <a:pPr algn="ctr"/>
            <a:r>
              <a:rPr kumimoji="1" lang="ja-JP" altLang="en-US" dirty="0" smtClean="0">
                <a:solidFill>
                  <a:schemeClr val="accent1">
                    <a:lumMod val="50000"/>
                  </a:schemeClr>
                </a:solidFill>
                <a:latin typeface="ＤＨＰ特太ゴシック体" panose="020B0500000000000000" pitchFamily="50" charset="-128"/>
                <a:ea typeface="ＤＨＰ特太ゴシック体" panose="020B0500000000000000" pitchFamily="50" charset="-128"/>
              </a:rPr>
              <a:t>教育局</a:t>
            </a:r>
            <a:endParaRPr kumimoji="1" lang="en-US" altLang="ja-JP" dirty="0" smtClean="0">
              <a:solidFill>
                <a:schemeClr val="accent1">
                  <a:lumMod val="50000"/>
                </a:schemeClr>
              </a:solidFill>
              <a:latin typeface="ＤＨＰ特太ゴシック体" panose="020B0500000000000000" pitchFamily="50" charset="-128"/>
              <a:ea typeface="ＤＨＰ特太ゴシック体" panose="020B0500000000000000" pitchFamily="50" charset="-128"/>
            </a:endParaRPr>
          </a:p>
          <a:p>
            <a:pPr algn="ctr"/>
            <a:r>
              <a:rPr kumimoji="1" lang="ja-JP" altLang="en-US" sz="1000" dirty="0" smtClean="0">
                <a:solidFill>
                  <a:schemeClr val="accent1">
                    <a:lumMod val="50000"/>
                  </a:schemeClr>
                </a:solidFill>
                <a:latin typeface="ＤＨＰ特太ゴシック体" panose="020B0500000000000000" pitchFamily="50" charset="-128"/>
                <a:ea typeface="ＤＨＰ特太ゴシック体" panose="020B0500000000000000" pitchFamily="50" charset="-128"/>
              </a:rPr>
              <a:t>（情報集約）</a:t>
            </a:r>
            <a:endParaRPr kumimoji="1" lang="ja-JP" altLang="en-US" dirty="0">
              <a:solidFill>
                <a:schemeClr val="accent1">
                  <a:lumMod val="50000"/>
                </a:schemeClr>
              </a:solidFill>
              <a:latin typeface="ＤＨＰ特太ゴシック体" panose="020B0500000000000000" pitchFamily="50" charset="-128"/>
              <a:ea typeface="ＤＨＰ特太ゴシック体" panose="020B0500000000000000" pitchFamily="50" charset="-128"/>
            </a:endParaRPr>
          </a:p>
        </p:txBody>
      </p:sp>
      <p:sp>
        <p:nvSpPr>
          <p:cNvPr id="15" name="角丸四角形 14"/>
          <p:cNvSpPr/>
          <p:nvPr/>
        </p:nvSpPr>
        <p:spPr>
          <a:xfrm>
            <a:off x="624607" y="6455977"/>
            <a:ext cx="1007836" cy="95515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smtClean="0">
                <a:solidFill>
                  <a:schemeClr val="accent2">
                    <a:lumMod val="75000"/>
                  </a:schemeClr>
                </a:solidFill>
                <a:latin typeface="ＤＨＰ特太ゴシック体" panose="020B0500000000000000" pitchFamily="50" charset="-128"/>
                <a:ea typeface="ＤＨＰ特太ゴシック体" panose="020B0500000000000000" pitchFamily="50" charset="-128"/>
              </a:rPr>
              <a:t>教育機関</a:t>
            </a:r>
            <a:r>
              <a:rPr kumimoji="1" lang="ja-JP" altLang="en-US" sz="900" dirty="0" smtClean="0">
                <a:solidFill>
                  <a:schemeClr val="accent2">
                    <a:lumMod val="75000"/>
                  </a:schemeClr>
                </a:solidFill>
                <a:latin typeface="ＤＨＰ特太ゴシック体" panose="020B0500000000000000" pitchFamily="50" charset="-128"/>
                <a:ea typeface="ＤＨＰ特太ゴシック体" panose="020B0500000000000000" pitchFamily="50" charset="-128"/>
              </a:rPr>
              <a:t>（高校・特別支援学校・大学等）</a:t>
            </a:r>
            <a:endParaRPr kumimoji="1" lang="en-US" altLang="ja-JP" sz="900" dirty="0" smtClean="0">
              <a:solidFill>
                <a:schemeClr val="accent2">
                  <a:lumMod val="75000"/>
                </a:schemeClr>
              </a:solidFill>
              <a:latin typeface="ＤＨＰ特太ゴシック体" panose="020B0500000000000000" pitchFamily="50" charset="-128"/>
              <a:ea typeface="ＤＨＰ特太ゴシック体" panose="020B0500000000000000" pitchFamily="50" charset="-128"/>
            </a:endParaRPr>
          </a:p>
        </p:txBody>
      </p:sp>
      <p:sp>
        <p:nvSpPr>
          <p:cNvPr id="16" name="角丸四角形 15"/>
          <p:cNvSpPr/>
          <p:nvPr/>
        </p:nvSpPr>
        <p:spPr>
          <a:xfrm>
            <a:off x="5323015" y="6457033"/>
            <a:ext cx="1007836" cy="95515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smtClean="0">
                <a:solidFill>
                  <a:schemeClr val="accent6">
                    <a:lumMod val="75000"/>
                  </a:schemeClr>
                </a:solidFill>
                <a:latin typeface="ＤＨＰ特太ゴシック体" panose="020B0500000000000000" pitchFamily="50" charset="-128"/>
                <a:ea typeface="ＤＨＰ特太ゴシック体" panose="020B0500000000000000" pitchFamily="50" charset="-128"/>
              </a:rPr>
              <a:t>企業</a:t>
            </a:r>
            <a:endParaRPr kumimoji="1" lang="ja-JP" altLang="en-US" dirty="0">
              <a:solidFill>
                <a:schemeClr val="accent6">
                  <a:lumMod val="75000"/>
                </a:schemeClr>
              </a:solidFill>
              <a:latin typeface="ＤＨＰ特太ゴシック体" panose="020B0500000000000000" pitchFamily="50" charset="-128"/>
              <a:ea typeface="ＤＨＰ特太ゴシック体" panose="020B0500000000000000" pitchFamily="50" charset="-128"/>
            </a:endParaRPr>
          </a:p>
        </p:txBody>
      </p:sp>
      <p:sp>
        <p:nvSpPr>
          <p:cNvPr id="3" name="右矢印 2"/>
          <p:cNvSpPr/>
          <p:nvPr/>
        </p:nvSpPr>
        <p:spPr>
          <a:xfrm rot="16200000">
            <a:off x="964150" y="6214774"/>
            <a:ext cx="253226" cy="1499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rot="997000">
            <a:off x="4317930" y="5959865"/>
            <a:ext cx="920750" cy="1553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rot="10800000">
            <a:off x="1835367" y="5789920"/>
            <a:ext cx="920750" cy="1553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rot="11768384">
            <a:off x="4237041" y="6175715"/>
            <a:ext cx="920750" cy="1553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616560" y="5509577"/>
            <a:ext cx="1289979" cy="276999"/>
          </a:xfrm>
          <a:prstGeom prst="rect">
            <a:avLst/>
          </a:prstGeom>
          <a:noFill/>
        </p:spPr>
        <p:txBody>
          <a:bodyPr wrap="square" rtlCol="0">
            <a:spAutoFit/>
          </a:bodyPr>
          <a:lstStyle/>
          <a:p>
            <a:r>
              <a:rPr kumimoji="1" lang="ja-JP" altLang="en-US" sz="1200" dirty="0" smtClean="0">
                <a:latin typeface="ＭＳ Ｐゴシック" panose="020B0600070205080204" pitchFamily="50" charset="-128"/>
                <a:ea typeface="ＭＳ Ｐゴシック" panose="020B0600070205080204" pitchFamily="50" charset="-128"/>
              </a:rPr>
              <a:t>②企業情報公開</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21" name="テキスト ボックス 20"/>
          <p:cNvSpPr txBox="1"/>
          <p:nvPr/>
        </p:nvSpPr>
        <p:spPr>
          <a:xfrm>
            <a:off x="1247084" y="6163137"/>
            <a:ext cx="1298751" cy="276999"/>
          </a:xfrm>
          <a:prstGeom prst="rect">
            <a:avLst/>
          </a:prstGeom>
          <a:noFill/>
        </p:spPr>
        <p:txBody>
          <a:bodyPr wrap="square" rtlCol="0">
            <a:spAutoFit/>
          </a:bodyPr>
          <a:lstStyle/>
          <a:p>
            <a:r>
              <a:rPr kumimoji="1" lang="ja-JP" altLang="en-US" sz="1200" dirty="0" smtClean="0">
                <a:latin typeface="ＭＳ Ｐゴシック" panose="020B0600070205080204" pitchFamily="50" charset="-128"/>
                <a:ea typeface="ＭＳ Ｐゴシック" panose="020B0600070205080204" pitchFamily="50" charset="-128"/>
              </a:rPr>
              <a:t>③企業情報収集</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22" name="テキスト ボックス 21"/>
          <p:cNvSpPr txBox="1"/>
          <p:nvPr/>
        </p:nvSpPr>
        <p:spPr>
          <a:xfrm>
            <a:off x="4666311" y="5486585"/>
            <a:ext cx="1513108" cy="461665"/>
          </a:xfrm>
          <a:prstGeom prst="rect">
            <a:avLst/>
          </a:prstGeom>
          <a:noFill/>
          <a:ln>
            <a:solidFill>
              <a:schemeClr val="accent1">
                <a:shade val="50000"/>
              </a:schemeClr>
            </a:solidFill>
            <a:prstDash val="dash"/>
          </a:ln>
        </p:spPr>
        <p:txBody>
          <a:bodyPr wrap="square" rtlCol="0">
            <a:spAutoFit/>
          </a:bodyPr>
          <a:lstStyle/>
          <a:p>
            <a:pPr algn="ctr"/>
            <a:r>
              <a:rPr kumimoji="1" lang="ja-JP" altLang="en-US" sz="1200" dirty="0" smtClean="0">
                <a:latin typeface="ＭＳ Ｐゴシック" panose="020B0600070205080204" pitchFamily="50" charset="-128"/>
                <a:ea typeface="ＭＳ Ｐゴシック" panose="020B0600070205080204" pitchFamily="50" charset="-128"/>
              </a:rPr>
              <a:t>各種事業・補助制度情報提供</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23" name="テキスト ボックス 22"/>
          <p:cNvSpPr txBox="1"/>
          <p:nvPr/>
        </p:nvSpPr>
        <p:spPr>
          <a:xfrm>
            <a:off x="3956759" y="6325768"/>
            <a:ext cx="1284908" cy="276999"/>
          </a:xfrm>
          <a:prstGeom prst="rect">
            <a:avLst/>
          </a:prstGeom>
          <a:noFill/>
        </p:spPr>
        <p:txBody>
          <a:bodyPr wrap="square" rtlCol="0">
            <a:spAutoFit/>
          </a:bodyPr>
          <a:lstStyle/>
          <a:p>
            <a:pPr algn="ctr"/>
            <a:r>
              <a:rPr kumimoji="1" lang="ja-JP" altLang="en-US" sz="1200" dirty="0" smtClean="0">
                <a:latin typeface="ＭＳ Ｐゴシック" panose="020B0600070205080204" pitchFamily="50" charset="-128"/>
                <a:ea typeface="ＭＳ Ｐゴシック" panose="020B0600070205080204" pitchFamily="50" charset="-128"/>
              </a:rPr>
              <a:t>①企業情報入力</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25" name="右矢印 24"/>
          <p:cNvSpPr/>
          <p:nvPr/>
        </p:nvSpPr>
        <p:spPr>
          <a:xfrm rot="10800000">
            <a:off x="2106771" y="7033336"/>
            <a:ext cx="2644454" cy="1729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a:off x="2155502" y="6847074"/>
            <a:ext cx="2644454" cy="1729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2931191" y="7160673"/>
            <a:ext cx="1111250" cy="276999"/>
          </a:xfrm>
          <a:prstGeom prst="rect">
            <a:avLst/>
          </a:prstGeom>
          <a:noFill/>
        </p:spPr>
        <p:txBody>
          <a:bodyPr wrap="square" rtlCol="0">
            <a:spAutoFit/>
          </a:bodyPr>
          <a:lstStyle/>
          <a:p>
            <a:r>
              <a:rPr kumimoji="1" lang="ja-JP" altLang="en-US" sz="1200" b="1" u="sng"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企業アピール</a:t>
            </a:r>
            <a:endParaRPr kumimoji="1" lang="ja-JP" altLang="en-US" sz="1200" b="1" u="sng" dirty="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28" name="テキスト ボックス 27"/>
          <p:cNvSpPr txBox="1"/>
          <p:nvPr/>
        </p:nvSpPr>
        <p:spPr>
          <a:xfrm>
            <a:off x="2058077" y="6629018"/>
            <a:ext cx="2853893" cy="276999"/>
          </a:xfrm>
          <a:prstGeom prst="rect">
            <a:avLst/>
          </a:prstGeom>
          <a:noFill/>
        </p:spPr>
        <p:txBody>
          <a:bodyPr wrap="square" rtlCol="0">
            <a:spAutoFit/>
          </a:bodyPr>
          <a:lstStyle/>
          <a:p>
            <a:r>
              <a:rPr kumimoji="1" lang="ja-JP" altLang="en-US" sz="1200" dirty="0" smtClean="0">
                <a:latin typeface="ＭＳ Ｐゴシック" panose="020B0600070205080204" pitchFamily="50" charset="-128"/>
                <a:ea typeface="ＭＳ Ｐゴシック" panose="020B0600070205080204" pitchFamily="50" charset="-128"/>
              </a:rPr>
              <a:t>④情報照会（企業見学・インターンシップ）</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24" name="正方形/長方形 23"/>
          <p:cNvSpPr/>
          <p:nvPr/>
        </p:nvSpPr>
        <p:spPr>
          <a:xfrm>
            <a:off x="551826" y="9382513"/>
            <a:ext cx="5827236" cy="400110"/>
          </a:xfrm>
          <a:prstGeom prst="rect">
            <a:avLst/>
          </a:prstGeom>
          <a:noFill/>
        </p:spPr>
        <p:txBody>
          <a:bodyPr wrap="none" lIns="91440" tIns="45720" rIns="91440" bIns="45720">
            <a:spAutoFit/>
          </a:bodyPr>
          <a:lstStyle/>
          <a:p>
            <a:pPr algn="ctr"/>
            <a:r>
              <a:rPr lang="ja-JP" altLang="en-US" sz="2000" b="1" cap="none" spc="0" dirty="0" smtClean="0">
                <a:ln w="6350">
                  <a:solidFill>
                    <a:schemeClr val="bg1"/>
                  </a:solidFill>
                  <a:prstDash val="solid"/>
                </a:ln>
                <a:solidFill>
                  <a:schemeClr val="tx1">
                    <a:lumMod val="85000"/>
                    <a:lumOff val="15000"/>
                  </a:schemeClr>
                </a:solidFill>
                <a:effectLst>
                  <a:outerShdw dist="38100" dir="2700000" algn="bl" rotWithShape="0">
                    <a:schemeClr val="accent5"/>
                  </a:outerShdw>
                </a:effectLst>
                <a:latin typeface="ＤＦ平成明朝体W7" panose="02020709000000000000" pitchFamily="17" charset="-128"/>
                <a:ea typeface="ＤＦ平成明朝体W7" panose="02020709000000000000" pitchFamily="17" charset="-128"/>
              </a:rPr>
              <a:t>北海道渡島総合振興局・北海道教育庁渡島教育局</a:t>
            </a:r>
            <a:endParaRPr lang="ja-JP" altLang="en-US" sz="2000" b="1" cap="none" spc="0" dirty="0">
              <a:ln w="6350">
                <a:solidFill>
                  <a:schemeClr val="bg1"/>
                </a:solidFill>
                <a:prstDash val="solid"/>
              </a:ln>
              <a:solidFill>
                <a:schemeClr val="tx1">
                  <a:lumMod val="85000"/>
                  <a:lumOff val="15000"/>
                </a:schemeClr>
              </a:solidFill>
              <a:effectLst>
                <a:outerShdw dist="38100" dir="2700000" algn="bl" rotWithShape="0">
                  <a:schemeClr val="accent5"/>
                </a:outerShdw>
              </a:effectLst>
              <a:latin typeface="ＤＦ平成明朝体W7" panose="02020709000000000000" pitchFamily="17" charset="-128"/>
              <a:ea typeface="ＤＦ平成明朝体W7" panose="02020709000000000000" pitchFamily="17" charset="-128"/>
            </a:endParaRPr>
          </a:p>
        </p:txBody>
      </p:sp>
      <p:sp>
        <p:nvSpPr>
          <p:cNvPr id="29" name="テキスト ボックス 28"/>
          <p:cNvSpPr txBox="1"/>
          <p:nvPr/>
        </p:nvSpPr>
        <p:spPr>
          <a:xfrm>
            <a:off x="755599" y="5490555"/>
            <a:ext cx="718704" cy="646331"/>
          </a:xfrm>
          <a:prstGeom prst="rect">
            <a:avLst/>
          </a:prstGeom>
          <a:noFill/>
          <a:ln>
            <a:solidFill>
              <a:schemeClr val="accent1">
                <a:shade val="50000"/>
              </a:schemeClr>
            </a:solidFill>
            <a:prstDash val="dash"/>
          </a:ln>
        </p:spPr>
        <p:txBody>
          <a:bodyPr wrap="square" rtlCol="0">
            <a:spAutoFit/>
          </a:bodyPr>
          <a:lstStyle/>
          <a:p>
            <a:pPr algn="ctr"/>
            <a:r>
              <a:rPr kumimoji="1" lang="ja-JP" altLang="en-US" sz="1200" dirty="0" smtClean="0">
                <a:latin typeface="ＭＳ Ｐゴシック" panose="020B0600070205080204" pitchFamily="50" charset="-128"/>
                <a:ea typeface="ＭＳ Ｐゴシック" panose="020B0600070205080204" pitchFamily="50" charset="-128"/>
              </a:rPr>
              <a:t>ホーム</a:t>
            </a:r>
            <a:endParaRPr kumimoji="1" lang="en-US" altLang="ja-JP" sz="1200" dirty="0" smtClean="0">
              <a:latin typeface="ＭＳ Ｐゴシック" panose="020B0600070205080204" pitchFamily="50" charset="-128"/>
              <a:ea typeface="ＭＳ Ｐゴシック" panose="020B0600070205080204" pitchFamily="50" charset="-128"/>
            </a:endParaRPr>
          </a:p>
          <a:p>
            <a:pPr algn="ctr"/>
            <a:r>
              <a:rPr kumimoji="1" lang="ja-JP" altLang="en-US" sz="1200" dirty="0" smtClean="0">
                <a:latin typeface="ＭＳ Ｐゴシック" panose="020B0600070205080204" pitchFamily="50" charset="-128"/>
                <a:ea typeface="ＭＳ Ｐゴシック" panose="020B0600070205080204" pitchFamily="50" charset="-128"/>
              </a:rPr>
              <a:t>ページ</a:t>
            </a:r>
            <a:endParaRPr kumimoji="1" lang="en-US" altLang="ja-JP" sz="1200" dirty="0" smtClean="0">
              <a:latin typeface="ＭＳ Ｐゴシック" panose="020B0600070205080204" pitchFamily="50" charset="-128"/>
              <a:ea typeface="ＭＳ Ｐゴシック" panose="020B0600070205080204" pitchFamily="50" charset="-128"/>
            </a:endParaRPr>
          </a:p>
          <a:p>
            <a:pPr algn="ctr"/>
            <a:r>
              <a:rPr kumimoji="1" lang="ja-JP" altLang="en-US" sz="1200" dirty="0" smtClean="0">
                <a:latin typeface="ＭＳ Ｐゴシック" panose="020B0600070205080204" pitchFamily="50" charset="-128"/>
                <a:ea typeface="ＭＳ Ｐゴシック" panose="020B0600070205080204" pitchFamily="50" charset="-128"/>
              </a:rPr>
              <a:t>公開</a:t>
            </a:r>
            <a:endParaRPr kumimoji="1" lang="ja-JP" altLang="en-US" sz="1200" dirty="0">
              <a:latin typeface="ＭＳ Ｐゴシック" panose="020B0600070205080204" pitchFamily="50" charset="-128"/>
              <a:ea typeface="ＭＳ Ｐゴシック" panose="020B0600070205080204" pitchFamily="50" charset="-128"/>
            </a:endParaRPr>
          </a:p>
        </p:txBody>
      </p:sp>
      <p:pic>
        <p:nvPicPr>
          <p:cNvPr id="13" name="図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07456" y="7570647"/>
            <a:ext cx="988130" cy="988130"/>
          </a:xfrm>
          <a:prstGeom prst="rect">
            <a:avLst/>
          </a:prstGeom>
        </p:spPr>
      </p:pic>
    </p:spTree>
    <p:extLst>
      <p:ext uri="{BB962C8B-B14F-4D97-AF65-F5344CB8AC3E}">
        <p14:creationId xmlns:p14="http://schemas.microsoft.com/office/powerpoint/2010/main" val="1366212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p:cNvGraphicFramePr>
            <a:graphicFrameLocks noChangeAspect="1"/>
          </p:cNvGraphicFramePr>
          <p:nvPr>
            <p:extLst>
              <p:ext uri="{D42A27DB-BD31-4B8C-83A1-F6EECF244321}">
                <p14:modId xmlns:p14="http://schemas.microsoft.com/office/powerpoint/2010/main" val="1761784364"/>
              </p:ext>
            </p:extLst>
          </p:nvPr>
        </p:nvGraphicFramePr>
        <p:xfrm>
          <a:off x="331788" y="392113"/>
          <a:ext cx="6194425" cy="9123362"/>
        </p:xfrm>
        <a:graphic>
          <a:graphicData uri="http://schemas.openxmlformats.org/presentationml/2006/ole">
            <mc:AlternateContent xmlns:mc="http://schemas.openxmlformats.org/markup-compatibility/2006">
              <mc:Choice xmlns:v="urn:schemas-microsoft-com:vml" Requires="v">
                <p:oleObj spid="_x0000_s1031" name="文書" r:id="rId3" imgW="6193933" imgH="9122866" progId="Word.Document.12">
                  <p:embed/>
                </p:oleObj>
              </mc:Choice>
              <mc:Fallback>
                <p:oleObj name="文書" r:id="rId3" imgW="6193933" imgH="9122866" progId="Word.Document.12">
                  <p:embed/>
                  <p:pic>
                    <p:nvPicPr>
                      <p:cNvPr id="0" name=""/>
                      <p:cNvPicPr/>
                      <p:nvPr/>
                    </p:nvPicPr>
                    <p:blipFill>
                      <a:blip r:embed="rId4"/>
                      <a:stretch>
                        <a:fillRect/>
                      </a:stretch>
                    </p:blipFill>
                    <p:spPr>
                      <a:xfrm>
                        <a:off x="331788" y="392113"/>
                        <a:ext cx="6194425" cy="9123362"/>
                      </a:xfrm>
                      <a:prstGeom prst="rect">
                        <a:avLst/>
                      </a:prstGeom>
                    </p:spPr>
                  </p:pic>
                </p:oleObj>
              </mc:Fallback>
            </mc:AlternateContent>
          </a:graphicData>
        </a:graphic>
      </p:graphicFrame>
    </p:spTree>
    <p:extLst>
      <p:ext uri="{BB962C8B-B14F-4D97-AF65-F5344CB8AC3E}">
        <p14:creationId xmlns:p14="http://schemas.microsoft.com/office/powerpoint/2010/main" val="2709508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370</TotalTime>
  <Words>339</Words>
  <Application>Microsoft Office PowerPoint</Application>
  <PresentationFormat>A4 210 x 297 mm</PresentationFormat>
  <Paragraphs>39</Paragraphs>
  <Slides>2</Slides>
  <Notes>0</Notes>
  <HiddenSlides>0</HiddenSlides>
  <MMClips>0</MMClips>
  <ScaleCrop>false</ScaleCrop>
  <HeadingPairs>
    <vt:vector size="8" baseType="variant">
      <vt:variant>
        <vt:lpstr>使用されているフォント</vt:lpstr>
      </vt:variant>
      <vt:variant>
        <vt:i4>11</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5" baseType="lpstr">
      <vt:lpstr>ＤＦ特太ゴシック体</vt:lpstr>
      <vt:lpstr>ＤＦ平成明朝体W7</vt:lpstr>
      <vt:lpstr>ＤＨＰ特太ゴシック体</vt:lpstr>
      <vt:lpstr>ＤＨＰ平成ゴシックW5</vt:lpstr>
      <vt:lpstr>ＭＳ Ｐゴシック</vt:lpstr>
      <vt:lpstr>ＭＳ Ｐ明朝</vt:lpstr>
      <vt:lpstr>游ゴシック</vt:lpstr>
      <vt:lpstr>游ゴシック Light</vt:lpstr>
      <vt:lpstr>Arial</vt:lpstr>
      <vt:lpstr>Calibri</vt:lpstr>
      <vt:lpstr>Calibri Light</vt:lpstr>
      <vt:lpstr>Office テーマ</vt:lpstr>
      <vt:lpstr>文書</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上島＿真紀子</cp:lastModifiedBy>
  <cp:revision>32</cp:revision>
  <cp:lastPrinted>2024-03-11T00:45:55Z</cp:lastPrinted>
  <dcterms:created xsi:type="dcterms:W3CDTF">2024-02-21T04:13:02Z</dcterms:created>
  <dcterms:modified xsi:type="dcterms:W3CDTF">2024-03-13T04:46:02Z</dcterms:modified>
</cp:coreProperties>
</file>