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  <p:sldId id="257" r:id="rId5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/>
    <p:restoredTop sz="94660"/>
  </p:normalViewPr>
  <p:slideViewPr>
    <p:cSldViewPr>
      <p:cViewPr varScale="0">
        <p:scale>
          <a:sx n="90" d="100"/>
          <a:sy n="90" d="100"/>
        </p:scale>
        <p:origin x="-1614" y="16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四角形 9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28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29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2024/1/17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2024/1/17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3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2024/1/17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456723"/>
            <a:ext cx="2256234" cy="61713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2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2024/1/17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205"/>
          <p:cNvSpPr txBox="1"/>
          <p:nvPr/>
        </p:nvSpPr>
        <p:spPr>
          <a:xfrm>
            <a:off x="280927" y="7656484"/>
            <a:ext cx="6322712" cy="6555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324000" tIns="576000" rIns="324000" bIns="78232" numCol="1" spcCol="1270" anchor="ctr" anchorCtr="0">
            <a:noAutofit/>
          </a:bodyPr>
          <a:lstStyle/>
          <a:p>
            <a:pPr marL="57150" lvl="1" indent="-57150" defTabSz="488950">
              <a:lnSpc>
                <a:spcPct val="80000"/>
              </a:lnSpc>
              <a:spcBef>
                <a:spcPct val="0"/>
              </a:spcBef>
              <a:buFontTx/>
              <a:buChar char="••"/>
            </a:pPr>
            <a:endParaRPr kumimoji="1" lang="en-US" altLang="ja-JP" sz="1200" kern="1200" dirty="0" smtClean="0"/>
          </a:p>
          <a:p>
            <a:pPr marL="57150" lvl="1" indent="-57150" defTabSz="488950">
              <a:lnSpc>
                <a:spcPct val="80000"/>
              </a:lnSpc>
              <a:spcBef>
                <a:spcPct val="0"/>
              </a:spcBef>
              <a:buFontTx/>
              <a:buChar char="••"/>
            </a:pPr>
            <a:r>
              <a:rPr kumimoji="1" lang="ja-JP" altLang="en-US" sz="1200" kern="1200" dirty="0" smtClean="0"/>
              <a:t>契約</a:t>
            </a:r>
            <a:r>
              <a:rPr lang="ja-JP" altLang="en-US" sz="1200" dirty="0"/>
              <a:t>違反や不適切な行為があった場合</a:t>
            </a:r>
            <a:r>
              <a:rPr lang="ja-JP" altLang="en-US" sz="1200" dirty="0" smtClean="0"/>
              <a:t>、その内容によって一定</a:t>
            </a:r>
            <a:r>
              <a:rPr lang="ja-JP" altLang="en-US" sz="1200" dirty="0"/>
              <a:t>期間、道と契約が</a:t>
            </a:r>
            <a:r>
              <a:rPr lang="ja-JP" altLang="en-US" sz="1200" dirty="0" smtClean="0"/>
              <a:t>できなくなることがあり、また契約の解除や損害賠償を請求することがあります</a:t>
            </a:r>
            <a:endParaRPr lang="en-US" altLang="ja-JP" sz="1200" dirty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ja-JP" altLang="en-US" sz="1400" kern="1200" dirty="0" smtClean="0"/>
          </a:p>
        </p:txBody>
      </p:sp>
      <p:sp>
        <p:nvSpPr>
          <p:cNvPr id="1108" name="テキスト 188"/>
          <p:cNvSpPr txBox="1"/>
          <p:nvPr/>
        </p:nvSpPr>
        <p:spPr>
          <a:xfrm>
            <a:off x="296579" y="6678712"/>
            <a:ext cx="6322712" cy="616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324000" tIns="180000" rIns="324000" bIns="78232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ja-JP" altLang="en-US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har char="••"/>
            </a:pPr>
            <a:endParaRPr kumimoji="1" lang="en-US" altLang="ja-JP" sz="13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har char="••"/>
            </a:pPr>
            <a:endParaRPr kumimoji="1" lang="en-US" altLang="ja-JP" sz="1300" kern="1200" dirty="0" smtClean="0"/>
          </a:p>
          <a:p>
            <a:pPr marL="57150" lvl="1" indent="-57150" defTabSz="488950">
              <a:lnSpc>
                <a:spcPct val="80000"/>
              </a:lnSpc>
              <a:spcBef>
                <a:spcPts val="600"/>
              </a:spcBef>
              <a:buFontTx/>
              <a:buChar char="••"/>
            </a:pPr>
            <a:r>
              <a:rPr lang="ja-JP" altLang="en-US" sz="1200" dirty="0" smtClean="0"/>
              <a:t>契約期</a:t>
            </a:r>
            <a:r>
              <a:rPr lang="ja-JP" altLang="en-US" sz="1200" dirty="0"/>
              <a:t>間中に業務の</a:t>
            </a:r>
            <a:r>
              <a:rPr lang="ja-JP" altLang="en-US" sz="1200" dirty="0" smtClean="0"/>
              <a:t>処理状況に関し、公的</a:t>
            </a:r>
            <a:r>
              <a:rPr lang="ja-JP" altLang="en-US" sz="1200" dirty="0"/>
              <a:t>書類等の関係書類の</a:t>
            </a:r>
            <a:r>
              <a:rPr lang="ja-JP" altLang="en-US" sz="1200" dirty="0" smtClean="0"/>
              <a:t>提出を求め、また、現地調査を行う場合があります</a:t>
            </a:r>
            <a:endParaRPr lang="en-US" altLang="ja-JP" sz="1200" dirty="0" smtClean="0"/>
          </a:p>
          <a:p>
            <a:pPr marL="57150" lvl="1" indent="-57150" defTabSz="488950">
              <a:lnSpc>
                <a:spcPct val="80000"/>
              </a:lnSpc>
              <a:spcBef>
                <a:spcPts val="600"/>
              </a:spcBef>
              <a:buFontTx/>
              <a:buChar char="••"/>
            </a:pPr>
            <a:endParaRPr lang="en-US" altLang="ja-JP" sz="1400" dirty="0"/>
          </a:p>
          <a:p>
            <a:pPr marL="57150" lvl="1" indent="-57150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har char="••"/>
            </a:pPr>
            <a:endParaRPr kumimoji="1" lang="en-US" altLang="ja-JP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har char="••"/>
            </a:pPr>
            <a:endParaRPr kumimoji="1" lang="ja-JP" altLang="en-US" sz="1100" kern="1200" dirty="0" smtClean="0"/>
          </a:p>
        </p:txBody>
      </p:sp>
      <p:sp>
        <p:nvSpPr>
          <p:cNvPr id="1109" name="テキスト 205"/>
          <p:cNvSpPr txBox="1"/>
          <p:nvPr/>
        </p:nvSpPr>
        <p:spPr>
          <a:xfrm>
            <a:off x="278477" y="8688698"/>
            <a:ext cx="6322712" cy="11579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324000" tIns="576000" rIns="324000" bIns="78232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ja-JP" altLang="en-US" sz="1200" u="none" dirty="0" smtClean="0">
                <a:solidFill>
                  <a:schemeClr val="tx1"/>
                </a:solidFill>
              </a:rPr>
              <a:t>コンソーシアムの</a:t>
            </a:r>
            <a:r>
              <a:rPr lang="ja-JP" altLang="en-US" sz="1200" dirty="0" smtClean="0">
                <a:solidFill>
                  <a:schemeClr val="tx1"/>
                </a:solidFill>
              </a:rPr>
              <a:t>代表者は責任体制・管理体制・実施体制を明示してください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kumimoji="1" lang="ja-JP" altLang="en-US" sz="1200" u="none" kern="1200" dirty="0" smtClean="0">
                <a:solidFill>
                  <a:schemeClr val="tx1"/>
                </a:solidFill>
              </a:rPr>
              <a:t>コンソーシアムの</a:t>
            </a:r>
            <a:r>
              <a:rPr kumimoji="1" lang="ja-JP" altLang="en-US" sz="1200" kern="1200" dirty="0" smtClean="0">
                <a:solidFill>
                  <a:schemeClr val="tx1"/>
                </a:solidFill>
              </a:rPr>
              <a:t>代表者は構成員に対し、道との契約内容を十分に周知してください</a:t>
            </a:r>
            <a:endParaRPr kumimoji="1" lang="ja-JP" altLang="en-US" sz="1200" kern="1200" dirty="0" smtClean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kumimoji="1" lang="ja-JP" altLang="en-US" sz="1200" u="none" kern="1200" dirty="0" smtClean="0">
                <a:solidFill>
                  <a:schemeClr val="tx1"/>
                </a:solidFill>
              </a:rPr>
              <a:t>「北海道職員等の内部通報制度」を設けていますので、詳細は道HPをご覧ください</a:t>
            </a:r>
            <a:endParaRPr kumimoji="1" lang="ja-JP" altLang="en-US" sz="1200" u="none" kern="1200" dirty="0" smtClean="0">
              <a:solidFill>
                <a:schemeClr val="tx1"/>
              </a:solidFill>
            </a:endParaRPr>
          </a:p>
          <a:p>
            <a:pPr marL="0" lvl="1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kumimoji="1" lang="en-US" altLang="ja-JP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ja-JP" altLang="en-US" sz="1400" kern="1200" dirty="0" smtClean="0"/>
          </a:p>
        </p:txBody>
      </p:sp>
      <p:sp>
        <p:nvSpPr>
          <p:cNvPr id="1110" name="テキスト 188"/>
          <p:cNvSpPr txBox="1"/>
          <p:nvPr/>
        </p:nvSpPr>
        <p:spPr>
          <a:xfrm>
            <a:off x="311544" y="3769006"/>
            <a:ext cx="6322711" cy="17921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324000" tIns="180000" rIns="324000" bIns="78232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har char="••"/>
            </a:pPr>
            <a:endParaRPr kumimoji="1" lang="en-US" altLang="ja-JP" sz="1300" kern="1200" dirty="0" smtClean="0"/>
          </a:p>
          <a:p>
            <a:pPr marL="0" lvl="1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endParaRPr lang="en-US" altLang="ja-JP" sz="1300" dirty="0" smtClean="0"/>
          </a:p>
          <a:p>
            <a:pPr marL="0" lvl="1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endParaRPr lang="en-US" altLang="ja-JP" sz="1300" dirty="0"/>
          </a:p>
          <a:p>
            <a:pPr marL="57150" lvl="1" indent="-57150" defTabSz="488950">
              <a:lnSpc>
                <a:spcPct val="80000"/>
              </a:lnSpc>
              <a:spcBef>
                <a:spcPts val="600"/>
              </a:spcBef>
              <a:buFontTx/>
              <a:buChar char="••"/>
            </a:pPr>
            <a:r>
              <a:rPr kumimoji="1" lang="ja-JP" altLang="en-US" sz="1200" kern="1200" dirty="0" smtClean="0"/>
              <a:t>再委託は禁止です　　　　　　　　　　　　　　　　　　　　　　　　　　　　　　　　　ただし、一定の要件を満たす場合、例外的にその一部の業務を再委託することができます（再委託の詳細については裏面）　　　　　　　　　　　　　　　　　　　　　　　　　　　　　　　　　　　　　　</a:t>
            </a:r>
            <a:endParaRPr kumimoji="1" lang="en-US" altLang="ja-JP" sz="1200" kern="1200" dirty="0" smtClean="0"/>
          </a:p>
          <a:p>
            <a:pPr marL="57150" lvl="1" indent="-57150" defTabSz="488950">
              <a:lnSpc>
                <a:spcPct val="80000"/>
              </a:lnSpc>
              <a:spcBef>
                <a:spcPts val="600"/>
              </a:spcBef>
              <a:buFontTx/>
              <a:buChar char="••"/>
            </a:pPr>
            <a:r>
              <a:rPr lang="ja-JP" altLang="en-US" sz="1200" dirty="0" smtClean="0"/>
              <a:t>受託者は、委託</a:t>
            </a:r>
            <a:r>
              <a:rPr lang="ja-JP" altLang="en-US" sz="1200" dirty="0"/>
              <a:t>業務に係る再委託先の行為に</a:t>
            </a:r>
            <a:r>
              <a:rPr lang="ja-JP" altLang="en-US" sz="1200" dirty="0" smtClean="0"/>
              <a:t>ついて、その</a:t>
            </a:r>
            <a:r>
              <a:rPr lang="ja-JP" altLang="en-US" sz="1200" dirty="0" smtClean="0">
                <a:solidFill>
                  <a:schemeClr val="tx1"/>
                </a:solidFill>
              </a:rPr>
              <a:t>全ての責任</a:t>
            </a:r>
            <a:r>
              <a:rPr lang="ja-JP" altLang="en-US" sz="1200" dirty="0">
                <a:solidFill>
                  <a:schemeClr val="tx1"/>
                </a:solidFill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</a:rPr>
              <a:t>負います</a:t>
            </a:r>
            <a:endParaRPr lang="ja-JP" altLang="en-US" sz="1200" dirty="0">
              <a:solidFill>
                <a:schemeClr val="tx1"/>
              </a:solidFill>
            </a:endParaRPr>
          </a:p>
          <a:p>
            <a:pPr marL="57150" lvl="1" indent="-57150" defTabSz="488950">
              <a:lnSpc>
                <a:spcPct val="80000"/>
              </a:lnSpc>
              <a:spcBef>
                <a:spcPts val="600"/>
              </a:spcBef>
              <a:buFontTx/>
              <a:buChar char="••"/>
            </a:pPr>
            <a:r>
              <a:rPr lang="ja-JP" altLang="en-US" sz="1200" dirty="0" smtClean="0">
                <a:solidFill>
                  <a:schemeClr val="tx1"/>
                </a:solidFill>
              </a:rPr>
              <a:t>再委託が認められた場合、受託者は、契約を遵守するために必要な事項について、本契約書を準用して再委託先と約定するとともに、契約内容や契約上の留意事項</a:t>
            </a:r>
            <a:r>
              <a:rPr lang="ja-JP" altLang="en-US" sz="1200" dirty="0">
                <a:solidFill>
                  <a:schemeClr val="tx1"/>
                </a:solidFill>
              </a:rPr>
              <a:t>に</a:t>
            </a:r>
            <a:r>
              <a:rPr lang="ja-JP" altLang="en-US" sz="1200" dirty="0" smtClean="0">
                <a:solidFill>
                  <a:schemeClr val="tx1"/>
                </a:solidFill>
              </a:rPr>
              <a:t>ついて、再委託先への十分な説明と理解を得てください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57150" lvl="1" indent="-57150" defTabSz="488950">
              <a:lnSpc>
                <a:spcPct val="80000"/>
              </a:lnSpc>
              <a:spcBef>
                <a:spcPts val="600"/>
              </a:spcBef>
              <a:buFontTx/>
              <a:buChar char="••"/>
            </a:pPr>
            <a:r>
              <a:rPr lang="ja-JP" altLang="en-US" sz="1200" dirty="0"/>
              <a:t>再委託先は、自己都合による第三者への委託はできません</a:t>
            </a:r>
          </a:p>
          <a:p>
            <a:pPr marL="57150" lvl="1" indent="-57150" defTabSz="488950">
              <a:lnSpc>
                <a:spcPct val="80000"/>
              </a:lnSpc>
              <a:spcBef>
                <a:spcPts val="600"/>
              </a:spcBef>
              <a:buFontTx/>
              <a:buChar char="••"/>
            </a:pPr>
            <a:endParaRPr kumimoji="1" lang="ja-JP" altLang="en-US" sz="1400" b="1" u="sng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ja-JP" altLang="en-US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400" kern="1200" dirty="0" smtClean="0"/>
          </a:p>
        </p:txBody>
      </p:sp>
      <p:sp>
        <p:nvSpPr>
          <p:cNvPr id="1111" name="テキスト ボックス 12"/>
          <p:cNvSpPr txBox="1"/>
          <p:nvPr/>
        </p:nvSpPr>
        <p:spPr>
          <a:xfrm>
            <a:off x="-495436" y="240323"/>
            <a:ext cx="3453373" cy="383796"/>
          </a:xfrm>
          <a:prstGeom prst="rect">
            <a:avLst/>
          </a:prstGeom>
          <a:noFill/>
        </p:spPr>
        <p:txBody>
          <a:bodyPr wrap="square" lIns="91407" tIns="45704" rIns="91407" bIns="45704" rtlCol="0" anchor="ctr">
            <a:spAutoFit/>
          </a:bodyPr>
          <a:lstStyle/>
          <a:p>
            <a:pPr algn="ctr"/>
            <a:r>
              <a:rPr kumimoji="1" lang="ja-JP" altLang="en-US" sz="1900" dirty="0" smtClean="0"/>
              <a:t>（事業者の皆様へ）</a:t>
            </a:r>
            <a:endParaRPr kumimoji="1" lang="ja-JP" altLang="en-US" sz="1900" dirty="0"/>
          </a:p>
        </p:txBody>
      </p:sp>
      <p:sp>
        <p:nvSpPr>
          <p:cNvPr id="1112" name="テキスト ボックス 13"/>
          <p:cNvSpPr txBox="1"/>
          <p:nvPr/>
        </p:nvSpPr>
        <p:spPr>
          <a:xfrm>
            <a:off x="440668" y="913863"/>
            <a:ext cx="6109541" cy="400077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marL="0" marR="0" lvl="0" indent="0" algn="l" defTabSz="914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kern="1200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</a:t>
            </a:r>
            <a:r>
              <a:rPr kumimoji="1" lang="ja-JP" altLang="en-US" sz="1400" b="0" i="0" kern="1200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書の</a:t>
            </a:r>
            <a:r>
              <a:rPr kumimoji="1" lang="ja-JP" altLang="ja-JP" sz="1400" b="0" i="0" kern="1200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内容を</a:t>
            </a:r>
            <a:r>
              <a:rPr kumimoji="1" lang="ja-JP" altLang="en-US" sz="1400" b="0" i="0" kern="1200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正しく理解するとともに、</a:t>
            </a:r>
            <a:r>
              <a:rPr kumimoji="1" lang="ja-JP" altLang="en-US" sz="1400" b="0" i="0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特に次の事項をご確認ください。</a:t>
            </a:r>
            <a:r>
              <a:rPr kumimoji="1" lang="ja-JP" altLang="en-US" sz="2000" b="0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000" b="0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1113" name="テキスト ボックス 14"/>
          <p:cNvSpPr txBox="1"/>
          <p:nvPr/>
        </p:nvSpPr>
        <p:spPr>
          <a:xfrm>
            <a:off x="3537012" y="1316494"/>
            <a:ext cx="2813330" cy="368407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algn="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北海道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14" name="テキスト 181"/>
          <p:cNvSpPr txBox="1"/>
          <p:nvPr/>
        </p:nvSpPr>
        <p:spPr>
          <a:xfrm>
            <a:off x="293822" y="2083278"/>
            <a:ext cx="6319232" cy="1359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324000" tIns="180000" rIns="324000" bIns="78232" numCol="1" spcCol="1270" anchor="ctr" anchorCtr="0">
            <a:noAutofit/>
          </a:bodyPr>
          <a:lstStyle/>
          <a:p>
            <a:pPr marL="57150" lvl="1" indent="-57150" defTabSz="488950">
              <a:lnSpc>
                <a:spcPct val="80000"/>
              </a:lnSpc>
              <a:spcBef>
                <a:spcPts val="600"/>
              </a:spcBef>
              <a:buFontTx/>
              <a:buChar char="••"/>
            </a:pPr>
            <a:r>
              <a:rPr lang="ja-JP" altLang="en-US" sz="1200" dirty="0" smtClean="0">
                <a:solidFill>
                  <a:schemeClr val="tx1"/>
                </a:solidFill>
              </a:rPr>
              <a:t>委託</a:t>
            </a:r>
            <a:r>
              <a:rPr lang="ja-JP" altLang="en-US" sz="1200" dirty="0">
                <a:solidFill>
                  <a:schemeClr val="tx1"/>
                </a:solidFill>
              </a:rPr>
              <a:t>契約</a:t>
            </a:r>
            <a:r>
              <a:rPr lang="ja-JP" altLang="en-US" sz="1200" dirty="0" smtClean="0">
                <a:solidFill>
                  <a:schemeClr val="tx1"/>
                </a:solidFill>
              </a:rPr>
              <a:t>には成果物を求める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請負契約</a:t>
            </a:r>
            <a:r>
              <a:rPr lang="ja-JP" altLang="en-US" sz="1200" dirty="0" smtClean="0">
                <a:solidFill>
                  <a:schemeClr val="tx1"/>
                </a:solidFill>
              </a:rPr>
              <a:t>と、一定の業務の執行を求める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（準）委任契約</a:t>
            </a:r>
            <a:r>
              <a:rPr lang="ja-JP" altLang="en-US" sz="1200" dirty="0" smtClean="0">
                <a:solidFill>
                  <a:schemeClr val="tx1"/>
                </a:solidFill>
              </a:rPr>
              <a:t>があります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57150" lvl="1" indent="-57150" defTabSz="488950">
              <a:lnSpc>
                <a:spcPct val="80000"/>
              </a:lnSpc>
              <a:spcBef>
                <a:spcPts val="600"/>
              </a:spcBef>
              <a:buFontTx/>
              <a:buChar char="••"/>
            </a:pPr>
            <a:r>
              <a:rPr kumimoji="1" lang="ja-JP" altLang="en-US" sz="1200" b="1" kern="1200" dirty="0" smtClean="0">
                <a:solidFill>
                  <a:schemeClr val="tx1"/>
                </a:solidFill>
              </a:rPr>
              <a:t>（準）委任契約</a:t>
            </a:r>
            <a:r>
              <a:rPr kumimoji="1" lang="ja-JP" altLang="en-US" sz="1200" kern="1200" dirty="0" smtClean="0">
                <a:solidFill>
                  <a:schemeClr val="tx1"/>
                </a:solidFill>
              </a:rPr>
              <a:t>は業務に要した経費に</a:t>
            </a:r>
            <a:r>
              <a:rPr lang="ja-JP" altLang="en-US" sz="1200" dirty="0">
                <a:solidFill>
                  <a:schemeClr val="tx1"/>
                </a:solidFill>
              </a:rPr>
              <a:t>応じて</a:t>
            </a:r>
            <a:r>
              <a:rPr kumimoji="1" lang="ja-JP" altLang="en-US" sz="1200" kern="1200" dirty="0" smtClean="0">
                <a:solidFill>
                  <a:schemeClr val="tx1"/>
                </a:solidFill>
              </a:rPr>
              <a:t>契約額の範囲内で対価が支払われるものであり、減額となる場合もあるので留意願います</a:t>
            </a:r>
            <a:endParaRPr kumimoji="1" lang="en-US" altLang="ja-JP" sz="1200" kern="1200" dirty="0" smtClean="0">
              <a:solidFill>
                <a:schemeClr val="tx1"/>
              </a:solidFill>
            </a:endParaRPr>
          </a:p>
          <a:p>
            <a:pPr marL="57150" lvl="1" indent="-57150" defTabSz="488950">
              <a:lnSpc>
                <a:spcPct val="80000"/>
              </a:lnSpc>
              <a:spcBef>
                <a:spcPts val="600"/>
              </a:spcBef>
              <a:buFontTx/>
              <a:buChar char="••"/>
            </a:pPr>
            <a:r>
              <a:rPr kumimoji="1" lang="ja-JP" altLang="en-US" sz="1200" u="none" kern="1200" dirty="0" smtClean="0">
                <a:solidFill>
                  <a:schemeClr val="tx1"/>
                </a:solidFill>
              </a:rPr>
              <a:t>準委任契約においては、</a:t>
            </a:r>
            <a:r>
              <a:rPr kumimoji="1" lang="ja-JP" altLang="en-US" sz="1200" u="none" kern="1200" dirty="0" smtClean="0">
                <a:solidFill>
                  <a:schemeClr val="tx1"/>
                </a:solidFill>
              </a:rPr>
              <a:t>契約を締結する際</a:t>
            </a:r>
            <a:r>
              <a:rPr kumimoji="1" lang="ja-JP" altLang="en-US" sz="1200" u="none" kern="1200" dirty="0" smtClean="0">
                <a:solidFill>
                  <a:schemeClr val="tx1"/>
                </a:solidFill>
              </a:rPr>
              <a:t>に法令等を遵守する旨の誓約書を提出してください</a:t>
            </a:r>
            <a:endParaRPr kumimoji="1" lang="en-US" altLang="ja-JP" sz="1200" u="none" kern="1200" dirty="0" smtClean="0">
              <a:solidFill>
                <a:schemeClr val="tx1"/>
              </a:solidFill>
            </a:endParaRPr>
          </a:p>
        </p:txBody>
      </p:sp>
      <p:sp>
        <p:nvSpPr>
          <p:cNvPr id="1115" name="図形 186"/>
          <p:cNvSpPr/>
          <p:nvPr/>
        </p:nvSpPr>
        <p:spPr>
          <a:xfrm>
            <a:off x="592397" y="1857000"/>
            <a:ext cx="4552384" cy="4002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kumimoji="1" lang="ja-JP" altLang="en-US" sz="1400" b="1" kern="1200" dirty="0" smtClean="0">
                <a:solidFill>
                  <a:schemeClr val="bg1"/>
                </a:solidFill>
              </a:rPr>
              <a:t>契約区分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116" name="図形 187"/>
          <p:cNvSpPr/>
          <p:nvPr/>
        </p:nvSpPr>
        <p:spPr>
          <a:xfrm>
            <a:off x="598633" y="3513000"/>
            <a:ext cx="4552384" cy="4117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kumimoji="1" lang="ja-JP" altLang="en-US" sz="1400" b="1" kern="1200" dirty="0" smtClean="0">
                <a:solidFill>
                  <a:schemeClr val="bg1"/>
                </a:solidFill>
              </a:rPr>
              <a:t>再委託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117" name="図形 192"/>
          <p:cNvSpPr/>
          <p:nvPr/>
        </p:nvSpPr>
        <p:spPr>
          <a:xfrm>
            <a:off x="607328" y="7374823"/>
            <a:ext cx="4568907" cy="43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400" b="1" dirty="0" smtClean="0">
                <a:solidFill>
                  <a:schemeClr val="bg1"/>
                </a:solidFill>
              </a:rPr>
              <a:t>指名停止等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118" name="テキスト ボックス 12"/>
          <p:cNvSpPr txBox="1"/>
          <p:nvPr/>
        </p:nvSpPr>
        <p:spPr>
          <a:xfrm>
            <a:off x="-65348" y="563666"/>
            <a:ext cx="6615556" cy="400077"/>
          </a:xfrm>
          <a:prstGeom prst="rect">
            <a:avLst/>
          </a:prstGeom>
          <a:noFill/>
        </p:spPr>
        <p:txBody>
          <a:bodyPr wrap="square" lIns="91407" tIns="45704" rIns="91407" bIns="45704" rtlCol="0" anchor="ctr">
            <a:spAutoFit/>
          </a:bodyPr>
          <a:lstStyle/>
          <a:p>
            <a:pPr algn="ctr"/>
            <a:r>
              <a:rPr kumimoji="1" lang="ja-JP" altLang="en-US" sz="2000" dirty="0" err="1" smtClean="0"/>
              <a:t>ー</a:t>
            </a:r>
            <a:r>
              <a:rPr kumimoji="1" lang="ja-JP" altLang="en-US" sz="2000" dirty="0" smtClean="0"/>
              <a:t>委託契約に関する留意事項ー</a:t>
            </a:r>
            <a:endParaRPr kumimoji="1" lang="ja-JP" altLang="en-US" sz="2000" dirty="0"/>
          </a:p>
        </p:txBody>
      </p:sp>
      <p:sp>
        <p:nvSpPr>
          <p:cNvPr id="1119" name="テキスト 188"/>
          <p:cNvSpPr txBox="1"/>
          <p:nvPr/>
        </p:nvSpPr>
        <p:spPr>
          <a:xfrm>
            <a:off x="296579" y="5883898"/>
            <a:ext cx="6322712" cy="5237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324000" tIns="180000" rIns="324000" bIns="78232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ja-JP" altLang="en-US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har char="••"/>
            </a:pPr>
            <a:endParaRPr kumimoji="1" lang="en-US" altLang="ja-JP" sz="13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har char="••"/>
            </a:pPr>
            <a:r>
              <a:rPr kumimoji="1" lang="ja-JP" altLang="en-US" sz="1200" kern="1200" dirty="0" smtClean="0"/>
              <a:t>業務を行う上で、事情の変更があった場合は、速やかに報告してください</a:t>
            </a:r>
            <a:endParaRPr kumimoji="1" lang="en-US" altLang="ja-JP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har char="••"/>
            </a:pPr>
            <a:endParaRPr kumimoji="1" lang="en-US" altLang="ja-JP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har char="••"/>
            </a:pPr>
            <a:endParaRPr kumimoji="1" lang="en-US" altLang="ja-JP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har char="••"/>
            </a:pPr>
            <a:endParaRPr kumimoji="1" lang="ja-JP" altLang="en-US" sz="1100" kern="1200" dirty="0" smtClean="0"/>
          </a:p>
        </p:txBody>
      </p:sp>
      <p:sp>
        <p:nvSpPr>
          <p:cNvPr id="1120" name="図形 187"/>
          <p:cNvSpPr/>
          <p:nvPr/>
        </p:nvSpPr>
        <p:spPr>
          <a:xfrm>
            <a:off x="604867" y="5601085"/>
            <a:ext cx="4552385" cy="43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lang="ja-JP" altLang="en-US"/>
            </a:pPr>
            <a:r>
              <a:rPr lang="ja-JP" altLang="en-US" sz="1400" b="1" dirty="0" smtClean="0">
                <a:solidFill>
                  <a:schemeClr val="bg1"/>
                </a:solidFill>
              </a:rPr>
              <a:t>報告</a:t>
            </a:r>
            <a:r>
              <a:rPr lang="ja-JP" altLang="en-US" sz="1400" b="1" dirty="0">
                <a:solidFill>
                  <a:schemeClr val="bg1"/>
                </a:solidFill>
              </a:rPr>
              <a:t>等の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義務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121" name="図形 206"/>
          <p:cNvSpPr/>
          <p:nvPr/>
        </p:nvSpPr>
        <p:spPr>
          <a:xfrm>
            <a:off x="607330" y="8408804"/>
            <a:ext cx="4571369" cy="43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lang="ja-JP" altLang="en-US"/>
            </a:pPr>
            <a:r>
              <a:rPr lang="ja-JP" altLang="en-US" sz="1400" b="1" dirty="0" smtClean="0">
                <a:solidFill>
                  <a:schemeClr val="bg1"/>
                </a:solidFill>
              </a:rPr>
              <a:t>その他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122" name="図形 206"/>
          <p:cNvSpPr/>
          <p:nvPr/>
        </p:nvSpPr>
        <p:spPr>
          <a:xfrm>
            <a:off x="604867" y="6474742"/>
            <a:ext cx="4571368" cy="413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lang="ja-JP" altLang="en-US"/>
            </a:pPr>
            <a:r>
              <a:rPr lang="ja-JP" altLang="en-US" sz="1400" b="1" dirty="0" smtClean="0">
                <a:solidFill>
                  <a:schemeClr val="bg1"/>
                </a:solidFill>
              </a:rPr>
              <a:t>調査等への対応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123" name="図形 186"/>
          <p:cNvSpPr/>
          <p:nvPr/>
        </p:nvSpPr>
        <p:spPr>
          <a:xfrm>
            <a:off x="275882" y="1378152"/>
            <a:ext cx="2541050" cy="4002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 smtClean="0"/>
              <a:t>契約</a:t>
            </a:r>
            <a:r>
              <a:rPr lang="ja-JP" altLang="en-US" b="1" dirty="0"/>
              <a:t>全般に</a:t>
            </a:r>
            <a:r>
              <a:rPr lang="ja-JP" altLang="en-US" b="1" dirty="0" smtClean="0"/>
              <a:t>ついて</a:t>
            </a:r>
            <a:endParaRPr lang="ja-JP" altLang="en-US" b="1" dirty="0"/>
          </a:p>
        </p:txBody>
      </p:sp>
      <p:sp>
        <p:nvSpPr>
          <p:cNvPr id="1124" name="テキスト ボックス 1"/>
          <p:cNvSpPr txBox="1"/>
          <p:nvPr/>
        </p:nvSpPr>
        <p:spPr>
          <a:xfrm>
            <a:off x="5489968" y="165809"/>
            <a:ext cx="11049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標準様式</a:t>
            </a:r>
            <a:endParaRPr kumimoji="1" lang="ja-JP" altLang="en-US" dirty="0"/>
          </a:p>
        </p:txBody>
      </p:sp>
      <p:sp>
        <p:nvSpPr>
          <p:cNvPr id="1125" name="テキスト ボックス 2"/>
          <p:cNvSpPr txBox="1"/>
          <p:nvPr/>
        </p:nvSpPr>
        <p:spPr>
          <a:xfrm>
            <a:off x="5301245" y="540465"/>
            <a:ext cx="14824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/>
              <a:t>※</a:t>
            </a:r>
            <a:r>
              <a:rPr lang="ja-JP" altLang="en-US" sz="900" dirty="0" smtClean="0"/>
              <a:t>事業者に示す際には、　</a:t>
            </a:r>
            <a:endParaRPr lang="en-US" altLang="ja-JP" sz="900" dirty="0" smtClean="0"/>
          </a:p>
          <a:p>
            <a:r>
              <a:rPr lang="ja-JP" altLang="en-US" sz="900" smtClean="0"/>
              <a:t>契約の内容に</a:t>
            </a:r>
            <a:r>
              <a:rPr lang="ja-JP" altLang="en-US" sz="900" dirty="0" smtClean="0"/>
              <a:t>応じて、</a:t>
            </a:r>
            <a:endParaRPr lang="en-US" altLang="ja-JP" sz="900" dirty="0" smtClean="0"/>
          </a:p>
          <a:p>
            <a:r>
              <a:rPr lang="ja-JP" altLang="en-US" sz="900" dirty="0" smtClean="0"/>
              <a:t>加筆・修正してください</a:t>
            </a:r>
            <a:endParaRPr lang="en-US" altLang="ja-JP" sz="900" dirty="0" smtClean="0"/>
          </a:p>
          <a:p>
            <a:r>
              <a:rPr lang="ja-JP" altLang="en-US" sz="800" dirty="0" smtClean="0"/>
              <a:t>　</a:t>
            </a:r>
            <a:endParaRPr kumimoji="1" lang="ja-JP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テキスト 200"/>
          <p:cNvSpPr txBox="1"/>
          <p:nvPr/>
        </p:nvSpPr>
        <p:spPr>
          <a:xfrm>
            <a:off x="272506" y="2230976"/>
            <a:ext cx="6258296" cy="17576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324000" tIns="576000" rIns="324000" bIns="78232" numCol="1" spcCol="1270" anchor="ctr" anchorCtr="0">
            <a:noAutofit/>
          </a:bodyPr>
          <a:lstStyle/>
          <a:p>
            <a:pPr marL="0" lvl="1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kumimoji="1" lang="en-US" altLang="ja-JP" sz="1200" kern="1200" dirty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400" dirty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200" dirty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200" kern="1200" dirty="0" smtClean="0"/>
          </a:p>
          <a:p>
            <a:pPr marL="0" lvl="1" defTabSz="488950">
              <a:lnSpc>
                <a:spcPct val="8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chemeClr val="bg1"/>
                </a:solidFill>
              </a:rPr>
              <a:t>（</a:t>
            </a:r>
            <a:r>
              <a:rPr lang="ja-JP" altLang="en-US" sz="1200" b="1" dirty="0">
                <a:solidFill>
                  <a:schemeClr val="bg1"/>
                </a:solidFill>
              </a:rPr>
              <a:t>どれか一つでも該当した場合は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認められな</a:t>
            </a:r>
            <a:endParaRPr lang="en-US" altLang="ja-JP" sz="1200" b="1" dirty="0" smtClean="0">
              <a:solidFill>
                <a:schemeClr val="bg1"/>
              </a:solidFill>
            </a:endParaRPr>
          </a:p>
          <a:p>
            <a:pPr marL="0" lvl="1" defTabSz="488950">
              <a:lnSpc>
                <a:spcPct val="80000"/>
              </a:lnSpc>
              <a:spcBef>
                <a:spcPct val="0"/>
              </a:spcBef>
            </a:pPr>
            <a:r>
              <a:rPr kumimoji="1" lang="ja-JP" altLang="en-US" sz="1200" kern="1200" dirty="0" smtClean="0"/>
              <a:t>以下のどれか一つでも該当した場合は認められません</a:t>
            </a:r>
            <a:endParaRPr kumimoji="1" lang="en-US" altLang="ja-JP" sz="1200" kern="1200" dirty="0" smtClean="0"/>
          </a:p>
          <a:p>
            <a:pPr marL="0" lvl="1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lang="en-US" altLang="ja-JP" sz="1200" dirty="0"/>
          </a:p>
          <a:p>
            <a:pPr marL="0" lvl="1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kumimoji="1" lang="en-US" altLang="ja-JP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kumimoji="1" lang="ja-JP" altLang="en-US" sz="1200" kern="1200" dirty="0" smtClean="0"/>
              <a:t>業務の全部を再委託する場合</a:t>
            </a:r>
            <a:endParaRPr kumimoji="1" lang="en-US" altLang="ja-JP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ja-JP" altLang="en-US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kumimoji="1" lang="ja-JP" altLang="en-US" sz="1200" kern="1200" dirty="0" smtClean="0"/>
              <a:t>業務の主要な部分を再委託する場合</a:t>
            </a:r>
            <a:endParaRPr kumimoji="1" lang="en-US" altLang="ja-JP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ja-JP" altLang="en-US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kumimoji="1" lang="ja-JP" altLang="en-US" sz="1200" kern="1200" dirty="0" smtClean="0"/>
              <a:t>複数の業務をまとめて委託した場合に、１件以上の業務の全部を再委託する場合</a:t>
            </a:r>
            <a:endParaRPr kumimoji="1" lang="en-US" altLang="ja-JP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200" dirty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200" dirty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ja-JP" altLang="en-US" sz="12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1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100" dirty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1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100" dirty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1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ja-JP" altLang="en-US" sz="1100" kern="1200" dirty="0" smtClean="0"/>
          </a:p>
        </p:txBody>
      </p:sp>
      <p:sp>
        <p:nvSpPr>
          <p:cNvPr id="1132" name="テキスト ボックス 199"/>
          <p:cNvSpPr txBox="1"/>
          <p:nvPr/>
        </p:nvSpPr>
        <p:spPr>
          <a:xfrm>
            <a:off x="-60377" y="379962"/>
            <a:ext cx="6615556" cy="384694"/>
          </a:xfrm>
          <a:prstGeom prst="rect">
            <a:avLst/>
          </a:prstGeom>
          <a:noFill/>
        </p:spPr>
        <p:txBody>
          <a:bodyPr wrap="square" lIns="91414" tIns="45707" rIns="91414" bIns="45707" rtlCol="0" anchor="ctr">
            <a:spAutoFit/>
          </a:bodyPr>
          <a:lstStyle/>
          <a:p>
            <a:pPr algn="ctr"/>
            <a:r>
              <a:rPr kumimoji="1" lang="ja-JP" altLang="en-US" sz="1900" dirty="0" err="1" smtClean="0"/>
              <a:t>ー</a:t>
            </a:r>
            <a:r>
              <a:rPr kumimoji="1" lang="ja-JP" altLang="en-US" sz="1900" dirty="0" smtClean="0"/>
              <a:t>裏面</a:t>
            </a:r>
            <a:r>
              <a:rPr kumimoji="1" lang="ja-JP" altLang="en-US" sz="1900" dirty="0" err="1" smtClean="0"/>
              <a:t>ー</a:t>
            </a:r>
            <a:endParaRPr kumimoji="1" lang="ja-JP" altLang="en-US" sz="1900" dirty="0"/>
          </a:p>
        </p:txBody>
      </p:sp>
      <p:sp>
        <p:nvSpPr>
          <p:cNvPr id="1133" name="テキスト 200"/>
          <p:cNvSpPr txBox="1"/>
          <p:nvPr/>
        </p:nvSpPr>
        <p:spPr>
          <a:xfrm>
            <a:off x="272506" y="4232878"/>
            <a:ext cx="6258296" cy="3169486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324000" tIns="576000" rIns="324000" bIns="78232" numCol="1" spcCol="1270" anchor="ctr" anchorCtr="0">
            <a:noAutofit/>
          </a:bodyPr>
          <a:lstStyle/>
          <a:p>
            <a:pPr marL="0" lvl="1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lang="en-US" altLang="ja-JP" sz="1400" dirty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4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200" kern="1200" dirty="0" smtClean="0"/>
          </a:p>
          <a:p>
            <a:pPr marL="0" lvl="1" defTabSz="488950">
              <a:lnSpc>
                <a:spcPct val="80000"/>
              </a:lnSpc>
              <a:spcBef>
                <a:spcPct val="0"/>
              </a:spcBef>
            </a:pPr>
            <a:r>
              <a:rPr kumimoji="1" lang="ja-JP" altLang="en-US" sz="1200" kern="1200" dirty="0" smtClean="0"/>
              <a:t>やむを</a:t>
            </a:r>
            <a:r>
              <a:rPr kumimoji="1" lang="ja-JP" altLang="en-US" sz="1200" kern="1200" dirty="0" smtClean="0">
                <a:solidFill>
                  <a:schemeClr val="tx1"/>
                </a:solidFill>
              </a:rPr>
              <a:t>得ず再委託が必要な場合は、次の</a:t>
            </a:r>
            <a:r>
              <a:rPr kumimoji="1" lang="ja-JP" altLang="en-US" sz="1200" u="none" kern="1200" dirty="0" smtClean="0">
                <a:solidFill>
                  <a:schemeClr val="tx1"/>
                </a:solidFill>
              </a:rPr>
              <a:t>関係</a:t>
            </a:r>
            <a:r>
              <a:rPr kumimoji="1" lang="ja-JP" altLang="en-US" sz="1200" u="none" kern="1200" smtClean="0">
                <a:solidFill>
                  <a:schemeClr val="tx1"/>
                </a:solidFill>
              </a:rPr>
              <a:t>書類</a:t>
            </a:r>
            <a:r>
              <a:rPr kumimoji="1" lang="ja-JP" altLang="en-US" sz="1200" kern="1200" dirty="0" smtClean="0">
                <a:solidFill>
                  <a:schemeClr val="tx1"/>
                </a:solidFill>
              </a:rPr>
              <a:t>を</a:t>
            </a:r>
            <a:r>
              <a:rPr kumimoji="1" lang="ja-JP" altLang="en-US" sz="1200" kern="1200" dirty="0" smtClean="0">
                <a:solidFill>
                  <a:schemeClr val="tx1"/>
                </a:solidFill>
              </a:rPr>
              <a:t>提出して、道の承諾を得てください</a:t>
            </a:r>
            <a:endParaRPr kumimoji="1" lang="en-US" altLang="ja-JP" sz="1200" kern="1200" dirty="0" smtClean="0">
              <a:solidFill>
                <a:schemeClr val="tx1"/>
              </a:solidFill>
            </a:endParaRPr>
          </a:p>
          <a:p>
            <a:pPr marL="0" lvl="1" indent="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ja-JP" altLang="en-US" sz="1200" dirty="0">
              <a:solidFill>
                <a:schemeClr val="tx1"/>
              </a:solidFill>
            </a:endParaRPr>
          </a:p>
          <a:p>
            <a:pPr marL="0" lvl="1" indent="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ja-JP" altLang="en-US" sz="1200" u="none" dirty="0">
                <a:solidFill>
                  <a:schemeClr val="tx1"/>
                </a:solidFill>
              </a:rPr>
              <a:t>ア</a:t>
            </a:r>
            <a:r>
              <a:rPr lang="ja-JP" altLang="en-US" sz="1200" u="none" dirty="0">
                <a:solidFill>
                  <a:schemeClr val="tx1"/>
                </a:solidFill>
              </a:rPr>
              <a:t>　</a:t>
            </a:r>
            <a:r>
              <a:rPr lang="ja-JP" altLang="en-US" sz="1200" u="none" dirty="0">
                <a:solidFill>
                  <a:schemeClr val="tx1"/>
                </a:solidFill>
              </a:rPr>
              <a:t>次の事項を記載した書面</a:t>
            </a:r>
            <a:endParaRPr lang="en-US" altLang="ja-JP" sz="1200" u="none" dirty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200" dirty="0">
              <a:solidFill>
                <a:schemeClr val="tx1"/>
              </a:solidFill>
            </a:endParaRPr>
          </a:p>
          <a:p>
            <a:pPr marL="0" lvl="1" indent="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　・再委託する相手方の称号又は名称及び住所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200" dirty="0" smtClean="0">
              <a:solidFill>
                <a:schemeClr val="tx1"/>
              </a:solidFill>
            </a:endParaRPr>
          </a:p>
          <a:p>
            <a:pPr marL="0" lvl="1" indent="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　・再委託する理由及びその必要性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ja-JP" altLang="en-US" sz="1200" dirty="0" smtClean="0">
              <a:solidFill>
                <a:schemeClr val="tx1"/>
              </a:solidFill>
            </a:endParaRPr>
          </a:p>
          <a:p>
            <a:pPr marL="0" lvl="1" indent="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　・再委託する業務の範囲・内容と契約金額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200" dirty="0">
              <a:solidFill>
                <a:schemeClr val="tx1"/>
              </a:solidFill>
            </a:endParaRPr>
          </a:p>
          <a:p>
            <a:pPr marL="0" lvl="1" indent="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　・再委託する相手方の管理・履行体制、職員の状況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200" dirty="0" smtClean="0">
              <a:solidFill>
                <a:schemeClr val="tx1"/>
              </a:solidFill>
            </a:endParaRPr>
          </a:p>
          <a:p>
            <a:pPr marL="0" lvl="1" indent="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chemeClr val="tx1"/>
                </a:solidFill>
              </a:rPr>
              <a:t>　・再委託する相手方の過去の履行</a:t>
            </a:r>
            <a:r>
              <a:rPr lang="ja-JP" altLang="en-US" sz="1200" dirty="0" smtClean="0">
                <a:solidFill>
                  <a:schemeClr val="tx1"/>
                </a:solidFill>
              </a:rPr>
              <a:t>実績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200" dirty="0" smtClean="0">
              <a:solidFill>
                <a:schemeClr val="tx1"/>
              </a:solidFill>
            </a:endParaRPr>
          </a:p>
          <a:p>
            <a:pPr marL="0" lvl="1" indent="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ja-JP" altLang="en-US" sz="1200" u="none" dirty="0" smtClean="0">
                <a:solidFill>
                  <a:schemeClr val="tx1"/>
                </a:solidFill>
              </a:rPr>
              <a:t>イ</a:t>
            </a:r>
            <a:r>
              <a:rPr lang="ja-JP" altLang="en-US" sz="1200" u="none" dirty="0" smtClean="0">
                <a:solidFill>
                  <a:schemeClr val="tx1"/>
                </a:solidFill>
              </a:rPr>
              <a:t>　</a:t>
            </a:r>
            <a:r>
              <a:rPr lang="ja-JP" altLang="en-US" sz="1200" u="none" smtClean="0">
                <a:solidFill>
                  <a:schemeClr val="tx1"/>
                </a:solidFill>
              </a:rPr>
              <a:t>再委託</a:t>
            </a:r>
            <a:r>
              <a:rPr lang="ja-JP" altLang="en-US" sz="1200" u="none" dirty="0">
                <a:solidFill>
                  <a:schemeClr val="tx1"/>
                </a:solidFill>
              </a:rPr>
              <a:t>する相手方から徴取した法令等を遵守する旨の誓約書</a:t>
            </a:r>
            <a:r>
              <a:rPr lang="ja-JP" altLang="en-US" sz="1200" u="none" dirty="0" smtClean="0">
                <a:solidFill>
                  <a:schemeClr val="tx1"/>
                </a:solidFill>
              </a:rPr>
              <a:t>の写し</a:t>
            </a:r>
            <a:endParaRPr lang="ja-JP" altLang="en-US" sz="1200" u="none" dirty="0" smtClean="0">
              <a:solidFill>
                <a:schemeClr val="tx1"/>
              </a:solidFill>
            </a:endParaRPr>
          </a:p>
          <a:p>
            <a:pPr marL="0" lvl="1" indent="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ja-JP" altLang="en-US" sz="1200" u="none" dirty="0" smtClean="0">
                <a:solidFill>
                  <a:schemeClr val="tx1"/>
                </a:solidFill>
              </a:rPr>
              <a:t>　</a:t>
            </a:r>
            <a:r>
              <a:rPr lang="ja-JP" altLang="en-US" sz="1200" u="none" dirty="0" smtClean="0">
                <a:solidFill>
                  <a:schemeClr val="tx1"/>
                </a:solidFill>
              </a:rPr>
              <a:t>　</a:t>
            </a:r>
            <a:r>
              <a:rPr lang="ja-JP" altLang="en-US" sz="1200" u="none" dirty="0" smtClean="0">
                <a:solidFill>
                  <a:schemeClr val="tx1"/>
                </a:solidFill>
              </a:rPr>
              <a:t>（準委任契約の場合）</a:t>
            </a:r>
            <a:endParaRPr lang="ja-JP" altLang="en-US" sz="1200" u="none" dirty="0" smtClean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ja-JP" altLang="en-US" sz="1200" dirty="0" smtClean="0">
              <a:solidFill>
                <a:schemeClr val="tx1"/>
              </a:solidFill>
            </a:endParaRPr>
          </a:p>
          <a:p>
            <a:pPr marL="0" lvl="1" indent="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ja-JP" altLang="en-US" sz="1200" u="none" dirty="0" smtClean="0">
                <a:solidFill>
                  <a:schemeClr val="tx1"/>
                </a:solidFill>
              </a:rPr>
              <a:t>ウ</a:t>
            </a:r>
            <a:r>
              <a:rPr lang="ja-JP" altLang="en-US" sz="1200" dirty="0" smtClean="0">
                <a:solidFill>
                  <a:schemeClr val="tx1"/>
                </a:solidFill>
              </a:rPr>
              <a:t>　その他求められた書類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0" lvl="1" defTabSz="488950">
              <a:lnSpc>
                <a:spcPct val="80000"/>
              </a:lnSpc>
              <a:spcBef>
                <a:spcPct val="0"/>
              </a:spcBef>
            </a:pPr>
            <a:endParaRPr lang="en-US" altLang="ja-JP" sz="1200" dirty="0" smtClean="0">
              <a:solidFill>
                <a:schemeClr val="tx1"/>
              </a:solidFill>
            </a:endParaRPr>
          </a:p>
          <a:p>
            <a:pPr marL="0" lvl="1" defTabSz="488950">
              <a:lnSpc>
                <a:spcPct val="80000"/>
              </a:lnSpc>
              <a:spcBef>
                <a:spcPct val="0"/>
              </a:spcBef>
            </a:pPr>
            <a:endParaRPr lang="en-US" altLang="ja-JP" sz="1200" dirty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100" kern="1200" dirty="0" smtClean="0">
              <a:solidFill>
                <a:schemeClr val="tx1"/>
              </a:solidFill>
            </a:endParaRPr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lang="en-US" altLang="ja-JP" sz="1100" dirty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en-US" altLang="ja-JP" sz="1100" kern="1200" dirty="0" smtClean="0"/>
          </a:p>
          <a:p>
            <a:pPr marL="57150" lvl="1" indent="-57150" algn="l" defTabSz="48895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endParaRPr kumimoji="1" lang="ja-JP" altLang="en-US" sz="1100" kern="1200" dirty="0" smtClean="0"/>
          </a:p>
        </p:txBody>
      </p:sp>
      <p:sp>
        <p:nvSpPr>
          <p:cNvPr id="1134" name="図形 201"/>
          <p:cNvSpPr/>
          <p:nvPr/>
        </p:nvSpPr>
        <p:spPr>
          <a:xfrm>
            <a:off x="272506" y="739830"/>
            <a:ext cx="2364406" cy="3914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lang="ja-JP" altLang="en-US"/>
            </a:pPr>
            <a:r>
              <a:rPr kumimoji="1" lang="ja-JP" altLang="en-US" b="1" kern="1200" dirty="0" smtClean="0">
                <a:solidFill>
                  <a:schemeClr val="bg1"/>
                </a:solidFill>
              </a:rPr>
              <a:t>再委託について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135" name="図形 202"/>
          <p:cNvSpPr/>
          <p:nvPr/>
        </p:nvSpPr>
        <p:spPr>
          <a:xfrm>
            <a:off x="503547" y="4087568"/>
            <a:ext cx="4320000" cy="29070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 lang="ja-JP" altLang="en-US"/>
            </a:pPr>
            <a:r>
              <a:rPr lang="ja-JP" altLang="en-US" sz="1200" b="1" dirty="0" smtClean="0">
                <a:solidFill>
                  <a:schemeClr val="bg1"/>
                </a:solidFill>
              </a:rPr>
              <a:t>再委託は事前</a:t>
            </a:r>
            <a:r>
              <a:rPr lang="ja-JP" altLang="en-US" sz="1200" b="1" dirty="0">
                <a:solidFill>
                  <a:schemeClr val="bg1"/>
                </a:solidFill>
              </a:rPr>
              <a:t>の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承諾が必要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1136" name="図形 204"/>
          <p:cNvSpPr/>
          <p:nvPr/>
        </p:nvSpPr>
        <p:spPr>
          <a:xfrm>
            <a:off x="503547" y="2113501"/>
            <a:ext cx="4320000" cy="29394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 lang="ja-JP" altLang="en-US"/>
            </a:pPr>
            <a:r>
              <a:rPr kumimoji="1" lang="ja-JP" altLang="en-US" sz="1200" b="1" kern="1200" dirty="0" smtClean="0">
                <a:solidFill>
                  <a:schemeClr val="bg1"/>
                </a:solidFill>
              </a:rPr>
              <a:t>再委託が認められないもの</a:t>
            </a:r>
          </a:p>
        </p:txBody>
      </p:sp>
      <p:sp>
        <p:nvSpPr>
          <p:cNvPr id="1137" name="テキスト ボックス 1"/>
          <p:cNvSpPr txBox="1"/>
          <p:nvPr/>
        </p:nvSpPr>
        <p:spPr>
          <a:xfrm>
            <a:off x="272506" y="1285204"/>
            <a:ext cx="6280923" cy="46166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再委託</a:t>
            </a:r>
            <a:r>
              <a:rPr lang="ja-JP" altLang="en-US" sz="1200" dirty="0"/>
              <a:t>は禁止</a:t>
            </a:r>
            <a:r>
              <a:rPr lang="ja-JP" altLang="en-US" sz="1200" dirty="0" smtClean="0"/>
              <a:t>です</a:t>
            </a:r>
            <a:endParaRPr lang="en-US" altLang="ja-JP" sz="1200" dirty="0" smtClean="0"/>
          </a:p>
          <a:p>
            <a:r>
              <a:rPr lang="ja-JP" altLang="en-US" sz="1200" dirty="0" smtClean="0"/>
              <a:t>ただし、一定</a:t>
            </a:r>
            <a:r>
              <a:rPr lang="ja-JP" altLang="en-US" sz="1200" dirty="0"/>
              <a:t>の要件を満たす</a:t>
            </a:r>
            <a:r>
              <a:rPr lang="ja-JP" altLang="en-US" sz="1200" dirty="0" smtClean="0"/>
              <a:t>場合、例外的</a:t>
            </a:r>
            <a:r>
              <a:rPr lang="ja-JP" altLang="en-US" sz="1200" dirty="0"/>
              <a:t>にその一部の業務を再委託することができます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984</TotalTime>
  <Words>684</Words>
  <Application>JUST Focus</Application>
  <Paragraphs>94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ゴシック</vt:lpstr>
      <vt:lpstr>游ゴシック</vt:lpstr>
      <vt:lpstr>游ゴシック Light</vt:lpstr>
      <vt:lpstr>Arial</vt:lpstr>
      <vt:lpstr>標準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5.0.2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三浦＿光子</dc:creator>
  <cp:lastModifiedBy>藤島＿勇二</cp:lastModifiedBy>
  <cp:lastPrinted>2024-01-17T05:00:12Z</cp:lastPrinted>
  <dcterms:created xsi:type="dcterms:W3CDTF">2023-09-20T07:21:22Z</dcterms:created>
  <dcterms:modified xsi:type="dcterms:W3CDTF">2024-02-15T07:44:23Z</dcterms:modified>
  <cp:revision>89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